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7" d="100"/>
          <a:sy n="77" d="100"/>
        </p:scale>
        <p:origin x="77"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Unnati Chaurasia" userId="4a149c2932686759" providerId="LiveId" clId="{CEFA2F37-621E-4FFA-8041-2F8120D70A8A}"/>
    <pc:docChg chg="custSel modSld">
      <pc:chgData name="Unnati Chaurasia" userId="4a149c2932686759" providerId="LiveId" clId="{CEFA2F37-621E-4FFA-8041-2F8120D70A8A}" dt="2026-07-28T05:44:47.371" v="16" actId="20577"/>
      <pc:docMkLst>
        <pc:docMk/>
      </pc:docMkLst>
      <pc:sldChg chg="modSp mod">
        <pc:chgData name="Unnati Chaurasia" userId="4a149c2932686759" providerId="LiveId" clId="{CEFA2F37-621E-4FFA-8041-2F8120D70A8A}" dt="2026-07-28T05:44:47.371" v="16" actId="20577"/>
        <pc:sldMkLst>
          <pc:docMk/>
          <pc:sldMk cId="605431243" sldId="256"/>
        </pc:sldMkLst>
        <pc:spChg chg="mod">
          <ac:chgData name="Unnati Chaurasia" userId="4a149c2932686759" providerId="LiveId" clId="{CEFA2F37-621E-4FFA-8041-2F8120D70A8A}" dt="2026-07-28T05:44:47.371" v="16" actId="20577"/>
          <ac:spMkLst>
            <pc:docMk/>
            <pc:sldMk cId="605431243" sldId="256"/>
            <ac:spMk id="2" creationId="{7A304E3A-BCE6-A589-7FE5-C9C5F56E2B8F}"/>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3C6AED1-F079-4205-B96A-09F561C90885}" type="datetimeFigureOut">
              <a:rPr lang="en-IN" smtClean="0"/>
              <a:t>28-07-2026</a:t>
            </a:fld>
            <a:endParaRPr lang="en-IN"/>
          </a:p>
        </p:txBody>
      </p:sp>
      <p:sp>
        <p:nvSpPr>
          <p:cNvPr id="5" name="Footer Placeholder 4"/>
          <p:cNvSpPr>
            <a:spLocks noGrp="1"/>
          </p:cNvSpPr>
          <p:nvPr>
            <p:ph type="ftr" sz="quarter" idx="11"/>
          </p:nvPr>
        </p:nvSpPr>
        <p:spPr/>
        <p:txBody>
          <a:bodyPr/>
          <a:lstStyle/>
          <a:p>
            <a:endParaRPr lang="en-IN"/>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IN"/>
          </a:p>
        </p:txBody>
      </p:sp>
      <p:sp>
        <p:nvSpPr>
          <p:cNvPr id="6" name="Slide Number Placeholder 5"/>
          <p:cNvSpPr>
            <a:spLocks noGrp="1"/>
          </p:cNvSpPr>
          <p:nvPr>
            <p:ph type="sldNum" sz="quarter" idx="12"/>
          </p:nvPr>
        </p:nvSpPr>
        <p:spPr>
          <a:xfrm>
            <a:off x="531812" y="4529540"/>
            <a:ext cx="779767" cy="365125"/>
          </a:xfrm>
        </p:spPr>
        <p:txBody>
          <a:bodyPr/>
          <a:lstStyle/>
          <a:p>
            <a:fld id="{83BB9ABE-B720-4661-BDB9-65140A53B0CE}" type="slidenum">
              <a:rPr lang="en-IN" smtClean="0"/>
              <a:t>‹#›</a:t>
            </a:fld>
            <a:endParaRPr lang="en-IN"/>
          </a:p>
        </p:txBody>
      </p:sp>
    </p:spTree>
    <p:extLst>
      <p:ext uri="{BB962C8B-B14F-4D97-AF65-F5344CB8AC3E}">
        <p14:creationId xmlns:p14="http://schemas.microsoft.com/office/powerpoint/2010/main" val="2111967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3C6AED1-F079-4205-B96A-09F561C90885}" type="datetimeFigureOut">
              <a:rPr lang="en-IN" smtClean="0"/>
              <a:t>28-07-2026</a:t>
            </a:fld>
            <a:endParaRPr lang="en-IN"/>
          </a:p>
        </p:txBody>
      </p:sp>
      <p:sp>
        <p:nvSpPr>
          <p:cNvPr id="5" name="Footer Placeholder 4"/>
          <p:cNvSpPr>
            <a:spLocks noGrp="1"/>
          </p:cNvSpPr>
          <p:nvPr>
            <p:ph type="ftr" sz="quarter" idx="11"/>
          </p:nvPr>
        </p:nvSpPr>
        <p:spPr/>
        <p:txBody>
          <a:bodyPr/>
          <a:lstStyle/>
          <a:p>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3BB9ABE-B720-4661-BDB9-65140A53B0CE}" type="slidenum">
              <a:rPr lang="en-IN" smtClean="0"/>
              <a:t>‹#›</a:t>
            </a:fld>
            <a:endParaRPr lang="en-IN"/>
          </a:p>
        </p:txBody>
      </p:sp>
    </p:spTree>
    <p:extLst>
      <p:ext uri="{BB962C8B-B14F-4D97-AF65-F5344CB8AC3E}">
        <p14:creationId xmlns:p14="http://schemas.microsoft.com/office/powerpoint/2010/main" val="30694204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3C6AED1-F079-4205-B96A-09F561C90885}" type="datetimeFigureOut">
              <a:rPr lang="en-IN" smtClean="0"/>
              <a:t>28-07-2026</a:t>
            </a:fld>
            <a:endParaRPr lang="en-IN"/>
          </a:p>
        </p:txBody>
      </p:sp>
      <p:sp>
        <p:nvSpPr>
          <p:cNvPr id="5" name="Footer Placeholder 4"/>
          <p:cNvSpPr>
            <a:spLocks noGrp="1"/>
          </p:cNvSpPr>
          <p:nvPr>
            <p:ph type="ftr" sz="quarter" idx="11"/>
          </p:nvPr>
        </p:nvSpPr>
        <p:spPr/>
        <p:txBody>
          <a:bodyPr/>
          <a:lstStyle/>
          <a:p>
            <a:endParaRPr lang="en-IN"/>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3BB9ABE-B720-4661-BDB9-65140A53B0CE}" type="slidenum">
              <a:rPr lang="en-IN" smtClean="0"/>
              <a:t>‹#›</a:t>
            </a:fld>
            <a:endParaRPr lang="en-IN"/>
          </a:p>
        </p:txBody>
      </p:sp>
    </p:spTree>
    <p:extLst>
      <p:ext uri="{BB962C8B-B14F-4D97-AF65-F5344CB8AC3E}">
        <p14:creationId xmlns:p14="http://schemas.microsoft.com/office/powerpoint/2010/main" val="11351419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3C6AED1-F079-4205-B96A-09F561C90885}" type="datetimeFigureOut">
              <a:rPr lang="en-IN" smtClean="0"/>
              <a:t>28-07-2026</a:t>
            </a:fld>
            <a:endParaRPr lang="en-IN"/>
          </a:p>
        </p:txBody>
      </p:sp>
      <p:sp>
        <p:nvSpPr>
          <p:cNvPr id="6" name="Footer Placeholder 5"/>
          <p:cNvSpPr>
            <a:spLocks noGrp="1"/>
          </p:cNvSpPr>
          <p:nvPr>
            <p:ph type="ftr" sz="quarter" idx="11"/>
          </p:nvPr>
        </p:nvSpPr>
        <p:spPr/>
        <p:txBody>
          <a:bodyPr/>
          <a:lstStyle/>
          <a:p>
            <a:endParaRPr lang="en-IN"/>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83BB9ABE-B720-4661-BDB9-65140A53B0CE}" type="slidenum">
              <a:rPr lang="en-IN" smtClean="0"/>
              <a:t>‹#›</a:t>
            </a:fld>
            <a:endParaRPr lang="en-IN"/>
          </a:p>
        </p:txBody>
      </p:sp>
    </p:spTree>
    <p:extLst>
      <p:ext uri="{BB962C8B-B14F-4D97-AF65-F5344CB8AC3E}">
        <p14:creationId xmlns:p14="http://schemas.microsoft.com/office/powerpoint/2010/main" val="1980203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3C6AED1-F079-4205-B96A-09F561C90885}" type="datetimeFigureOut">
              <a:rPr lang="en-IN" smtClean="0"/>
              <a:t>28-07-2026</a:t>
            </a:fld>
            <a:endParaRPr lang="en-IN"/>
          </a:p>
        </p:txBody>
      </p:sp>
      <p:sp>
        <p:nvSpPr>
          <p:cNvPr id="8" name="Footer Placeholder 7"/>
          <p:cNvSpPr>
            <a:spLocks noGrp="1"/>
          </p:cNvSpPr>
          <p:nvPr>
            <p:ph type="ftr" sz="quarter" idx="11"/>
          </p:nvPr>
        </p:nvSpPr>
        <p:spPr/>
        <p:txBody>
          <a:bodyPr/>
          <a:lstStyle/>
          <a:p>
            <a:endParaRPr lang="en-IN"/>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83BB9ABE-B720-4661-BDB9-65140A53B0CE}" type="slidenum">
              <a:rPr lang="en-IN" smtClean="0"/>
              <a:t>‹#›</a:t>
            </a:fld>
            <a:endParaRPr lang="en-IN"/>
          </a:p>
        </p:txBody>
      </p:sp>
    </p:spTree>
    <p:extLst>
      <p:ext uri="{BB962C8B-B14F-4D97-AF65-F5344CB8AC3E}">
        <p14:creationId xmlns:p14="http://schemas.microsoft.com/office/powerpoint/2010/main" val="4620617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3C6AED1-F079-4205-B96A-09F561C90885}" type="datetimeFigureOut">
              <a:rPr lang="en-IN" smtClean="0"/>
              <a:t>28-07-2026</a:t>
            </a:fld>
            <a:endParaRPr lang="en-IN"/>
          </a:p>
        </p:txBody>
      </p:sp>
      <p:sp>
        <p:nvSpPr>
          <p:cNvPr id="4" name="Footer Placeholder 3"/>
          <p:cNvSpPr>
            <a:spLocks noGrp="1"/>
          </p:cNvSpPr>
          <p:nvPr>
            <p:ph type="ftr" sz="quarter" idx="11"/>
          </p:nvPr>
        </p:nvSpPr>
        <p:spPr/>
        <p:txBody>
          <a:bodyPr/>
          <a:lstStyle/>
          <a:p>
            <a:endParaRPr lang="en-IN"/>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83BB9ABE-B720-4661-BDB9-65140A53B0CE}" type="slidenum">
              <a:rPr lang="en-IN" smtClean="0"/>
              <a:t>‹#›</a:t>
            </a:fld>
            <a:endParaRPr lang="en-IN"/>
          </a:p>
        </p:txBody>
      </p:sp>
    </p:spTree>
    <p:extLst>
      <p:ext uri="{BB962C8B-B14F-4D97-AF65-F5344CB8AC3E}">
        <p14:creationId xmlns:p14="http://schemas.microsoft.com/office/powerpoint/2010/main" val="37862010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C6AED1-F079-4205-B96A-09F561C90885}" type="datetimeFigureOut">
              <a:rPr lang="en-IN" smtClean="0"/>
              <a:t>28-07-2026</a:t>
            </a:fld>
            <a:endParaRPr lang="en-IN"/>
          </a:p>
        </p:txBody>
      </p:sp>
      <p:sp>
        <p:nvSpPr>
          <p:cNvPr id="3" name="Footer Placeholder 2"/>
          <p:cNvSpPr>
            <a:spLocks noGrp="1"/>
          </p:cNvSpPr>
          <p:nvPr>
            <p:ph type="ftr" sz="quarter" idx="11"/>
          </p:nvPr>
        </p:nvSpPr>
        <p:spPr/>
        <p:txBody>
          <a:bodyPr/>
          <a:lstStyle/>
          <a:p>
            <a:endParaRPr lang="en-IN"/>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83BB9ABE-B720-4661-BDB9-65140A53B0CE}" type="slidenum">
              <a:rPr lang="en-IN" smtClean="0"/>
              <a:t>‹#›</a:t>
            </a:fld>
            <a:endParaRPr lang="en-IN"/>
          </a:p>
        </p:txBody>
      </p:sp>
    </p:spTree>
    <p:extLst>
      <p:ext uri="{BB962C8B-B14F-4D97-AF65-F5344CB8AC3E}">
        <p14:creationId xmlns:p14="http://schemas.microsoft.com/office/powerpoint/2010/main" val="31434313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3C6AED1-F079-4205-B96A-09F561C90885}" type="datetimeFigureOut">
              <a:rPr lang="en-IN" smtClean="0"/>
              <a:t>28-07-2026</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83BB9ABE-B720-4661-BDB9-65140A53B0CE}" type="slidenum">
              <a:rPr lang="en-IN" smtClean="0"/>
              <a:t>‹#›</a:t>
            </a:fld>
            <a:endParaRPr lang="en-IN"/>
          </a:p>
        </p:txBody>
      </p:sp>
    </p:spTree>
    <p:extLst>
      <p:ext uri="{BB962C8B-B14F-4D97-AF65-F5344CB8AC3E}">
        <p14:creationId xmlns:p14="http://schemas.microsoft.com/office/powerpoint/2010/main" val="17899863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3C6AED1-F079-4205-B96A-09F561C90885}" type="datetimeFigureOut">
              <a:rPr lang="en-IN" smtClean="0"/>
              <a:t>28-07-2026</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3BB9ABE-B720-4661-BDB9-65140A53B0CE}" type="slidenum">
              <a:rPr lang="en-IN" smtClean="0"/>
              <a:t>‹#›</a:t>
            </a:fld>
            <a:endParaRPr lang="en-IN"/>
          </a:p>
        </p:txBody>
      </p:sp>
    </p:spTree>
    <p:extLst>
      <p:ext uri="{BB962C8B-B14F-4D97-AF65-F5344CB8AC3E}">
        <p14:creationId xmlns:p14="http://schemas.microsoft.com/office/powerpoint/2010/main" val="30942608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3C6AED1-F079-4205-B96A-09F561C90885}" type="datetimeFigureOut">
              <a:rPr lang="en-IN" smtClean="0"/>
              <a:t>28-07-2026</a:t>
            </a:fld>
            <a:endParaRPr lang="en-IN"/>
          </a:p>
        </p:txBody>
      </p:sp>
      <p:sp>
        <p:nvSpPr>
          <p:cNvPr id="5" name="Footer Placeholder 4"/>
          <p:cNvSpPr>
            <a:spLocks noGrp="1"/>
          </p:cNvSpPr>
          <p:nvPr>
            <p:ph type="ftr" sz="quarter" idx="11"/>
          </p:nvPr>
        </p:nvSpPr>
        <p:spPr/>
        <p:txBody>
          <a:bodyPr/>
          <a:lstStyle/>
          <a:p>
            <a:endParaRPr lang="en-IN"/>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3BB9ABE-B720-4661-BDB9-65140A53B0CE}" type="slidenum">
              <a:rPr lang="en-IN" smtClean="0"/>
              <a:t>‹#›</a:t>
            </a:fld>
            <a:endParaRPr lang="en-IN"/>
          </a:p>
        </p:txBody>
      </p:sp>
    </p:spTree>
    <p:extLst>
      <p:ext uri="{BB962C8B-B14F-4D97-AF65-F5344CB8AC3E}">
        <p14:creationId xmlns:p14="http://schemas.microsoft.com/office/powerpoint/2010/main" val="20833807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3C6AED1-F079-4205-B96A-09F561C90885}" type="datetimeFigureOut">
              <a:rPr lang="en-IN" smtClean="0"/>
              <a:t>28-07-2026</a:t>
            </a:fld>
            <a:endParaRPr lang="en-IN"/>
          </a:p>
        </p:txBody>
      </p:sp>
      <p:sp>
        <p:nvSpPr>
          <p:cNvPr id="5" name="Footer Placeholder 4"/>
          <p:cNvSpPr>
            <a:spLocks noGrp="1"/>
          </p:cNvSpPr>
          <p:nvPr>
            <p:ph type="ftr" sz="quarter" idx="11"/>
          </p:nvPr>
        </p:nvSpPr>
        <p:spPr/>
        <p:txBody>
          <a:bodyPr/>
          <a:lstStyle/>
          <a:p>
            <a:endParaRPr lang="en-IN"/>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3BB9ABE-B720-4661-BDB9-65140A53B0CE}" type="slidenum">
              <a:rPr lang="en-IN" smtClean="0"/>
              <a:t>‹#›</a:t>
            </a:fld>
            <a:endParaRPr lang="en-IN"/>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0242929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E3C6AED1-F079-4205-B96A-09F561C90885}" type="datetimeFigureOut">
              <a:rPr lang="en-IN" smtClean="0"/>
              <a:t>28-07-2026</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3BB9ABE-B720-4661-BDB9-65140A53B0CE}" type="slidenum">
              <a:rPr lang="en-IN" smtClean="0"/>
              <a:t>‹#›</a:t>
            </a:fld>
            <a:endParaRPr lang="en-IN"/>
          </a:p>
        </p:txBody>
      </p:sp>
    </p:spTree>
    <p:extLst>
      <p:ext uri="{BB962C8B-B14F-4D97-AF65-F5344CB8AC3E}">
        <p14:creationId xmlns:p14="http://schemas.microsoft.com/office/powerpoint/2010/main" val="40733802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E3C6AED1-F079-4205-B96A-09F561C90885}" type="datetimeFigureOut">
              <a:rPr lang="en-IN" smtClean="0"/>
              <a:t>28-07-2026</a:t>
            </a:fld>
            <a:endParaRPr lang="en-IN"/>
          </a:p>
        </p:txBody>
      </p:sp>
      <p:sp>
        <p:nvSpPr>
          <p:cNvPr id="6" name="Footer Placeholder 5"/>
          <p:cNvSpPr>
            <a:spLocks noGrp="1"/>
          </p:cNvSpPr>
          <p:nvPr>
            <p:ph type="ftr" sz="quarter" idx="11"/>
          </p:nvPr>
        </p:nvSpPr>
        <p:spPr/>
        <p:txBody>
          <a:bodyPr/>
          <a:lstStyle/>
          <a:p>
            <a:endParaRPr lang="en-IN"/>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3BB9ABE-B720-4661-BDB9-65140A53B0CE}" type="slidenum">
              <a:rPr lang="en-IN" smtClean="0"/>
              <a:t>‹#›</a:t>
            </a:fld>
            <a:endParaRPr lang="en-IN"/>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2588356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E3C6AED1-F079-4205-B96A-09F561C90885}" type="datetimeFigureOut">
              <a:rPr lang="en-IN" smtClean="0"/>
              <a:t>28-07-2026</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3BB9ABE-B720-4661-BDB9-65140A53B0CE}" type="slidenum">
              <a:rPr lang="en-IN" smtClean="0"/>
              <a:t>‹#›</a:t>
            </a:fld>
            <a:endParaRPr lang="en-IN"/>
          </a:p>
        </p:txBody>
      </p:sp>
    </p:spTree>
    <p:extLst>
      <p:ext uri="{BB962C8B-B14F-4D97-AF65-F5344CB8AC3E}">
        <p14:creationId xmlns:p14="http://schemas.microsoft.com/office/powerpoint/2010/main" val="25695982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3C6AED1-F079-4205-B96A-09F561C90885}" type="datetimeFigureOut">
              <a:rPr lang="en-IN" smtClean="0"/>
              <a:t>28-07-2026</a:t>
            </a:fld>
            <a:endParaRPr lang="en-IN"/>
          </a:p>
        </p:txBody>
      </p:sp>
      <p:sp>
        <p:nvSpPr>
          <p:cNvPr id="5" name="Footer Placeholder 4"/>
          <p:cNvSpPr>
            <a:spLocks noGrp="1"/>
          </p:cNvSpPr>
          <p:nvPr>
            <p:ph type="ftr" sz="quarter" idx="11"/>
          </p:nvPr>
        </p:nvSpPr>
        <p:spPr/>
        <p:txBody>
          <a:bodyPr/>
          <a:lstStyle/>
          <a:p>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3BB9ABE-B720-4661-BDB9-65140A53B0CE}" type="slidenum">
              <a:rPr lang="en-IN" smtClean="0"/>
              <a:t>‹#›</a:t>
            </a:fld>
            <a:endParaRPr lang="en-IN"/>
          </a:p>
        </p:txBody>
      </p:sp>
    </p:spTree>
    <p:extLst>
      <p:ext uri="{BB962C8B-B14F-4D97-AF65-F5344CB8AC3E}">
        <p14:creationId xmlns:p14="http://schemas.microsoft.com/office/powerpoint/2010/main" val="21869462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3C6AED1-F079-4205-B96A-09F561C90885}" type="datetimeFigureOut">
              <a:rPr lang="en-IN" smtClean="0"/>
              <a:t>28-07-2026</a:t>
            </a:fld>
            <a:endParaRPr lang="en-IN"/>
          </a:p>
        </p:txBody>
      </p:sp>
      <p:sp>
        <p:nvSpPr>
          <p:cNvPr id="5" name="Footer Placeholder 4"/>
          <p:cNvSpPr>
            <a:spLocks noGrp="1"/>
          </p:cNvSpPr>
          <p:nvPr>
            <p:ph type="ftr" sz="quarter" idx="11"/>
          </p:nvPr>
        </p:nvSpPr>
        <p:spPr/>
        <p:txBody>
          <a:bodyPr/>
          <a:lstStyle/>
          <a:p>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3BB9ABE-B720-4661-BDB9-65140A53B0CE}" type="slidenum">
              <a:rPr lang="en-IN" smtClean="0"/>
              <a:t>‹#›</a:t>
            </a:fld>
            <a:endParaRPr lang="en-IN"/>
          </a:p>
        </p:txBody>
      </p:sp>
    </p:spTree>
    <p:extLst>
      <p:ext uri="{BB962C8B-B14F-4D97-AF65-F5344CB8AC3E}">
        <p14:creationId xmlns:p14="http://schemas.microsoft.com/office/powerpoint/2010/main" val="2300601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IN"/>
            </a:p>
          </p:txBody>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IN"/>
            </a:p>
          </p:txBody>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IN"/>
            </a:p>
          </p:txBody>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IN"/>
            </a:p>
          </p:txBody>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IN"/>
            </a:p>
          </p:txBody>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IN"/>
            </a:p>
          </p:txBody>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IN"/>
            </a:p>
          </p:txBody>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IN"/>
            </a:p>
          </p:txBody>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IN"/>
            </a:p>
          </p:txBody>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IN"/>
            </a:p>
          </p:txBody>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IN"/>
            </a:p>
          </p:txBody>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IN"/>
            </a:p>
          </p:txBody>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IN"/>
            </a:p>
          </p:txBody>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IN"/>
            </a:p>
          </p:txBody>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IN"/>
            </a:p>
          </p:txBody>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IN"/>
            </a:p>
          </p:txBody>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IN"/>
            </a:p>
          </p:txBody>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IN"/>
            </a:p>
          </p:txBody>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IN"/>
            </a:p>
          </p:txBody>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IN"/>
            </a:p>
          </p:txBody>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IN"/>
            </a:p>
          </p:txBody>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IN"/>
            </a:p>
          </p:txBody>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IN"/>
            </a:p>
          </p:txBody>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IN"/>
            </a:p>
          </p:txBody>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E3C6AED1-F079-4205-B96A-09F561C90885}" type="datetimeFigureOut">
              <a:rPr lang="en-IN" smtClean="0"/>
              <a:t>28-07-2026</a:t>
            </a:fld>
            <a:endParaRPr lang="en-IN"/>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83BB9ABE-B720-4661-BDB9-65140A53B0CE}" type="slidenum">
              <a:rPr lang="en-IN" smtClean="0"/>
              <a:t>‹#›</a:t>
            </a:fld>
            <a:endParaRPr lang="en-IN"/>
          </a:p>
        </p:txBody>
      </p:sp>
    </p:spTree>
    <p:extLst>
      <p:ext uri="{BB962C8B-B14F-4D97-AF65-F5344CB8AC3E}">
        <p14:creationId xmlns:p14="http://schemas.microsoft.com/office/powerpoint/2010/main" val="37862658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04E3A-BCE6-A589-7FE5-C9C5F56E2B8F}"/>
              </a:ext>
            </a:extLst>
          </p:cNvPr>
          <p:cNvSpPr>
            <a:spLocks noGrp="1"/>
          </p:cNvSpPr>
          <p:nvPr>
            <p:ph type="ctrTitle"/>
          </p:nvPr>
        </p:nvSpPr>
        <p:spPr>
          <a:xfrm>
            <a:off x="3155744" y="993913"/>
            <a:ext cx="8915399" cy="2262781"/>
          </a:xfrm>
        </p:spPr>
        <p:txBody>
          <a:bodyPr>
            <a:normAutofit/>
          </a:bodyPr>
          <a:lstStyle/>
          <a:p>
            <a:r>
              <a:rPr lang="en-IN" sz="4800" b="1" u="sng" dirty="0">
                <a:latin typeface="Times New Roman" panose="02020603050405020304" pitchFamily="18" charset="0"/>
                <a:cs typeface="Times New Roman" panose="02020603050405020304" pitchFamily="18" charset="0"/>
              </a:rPr>
              <a:t>STRUCTURED INTERNSHIP </a:t>
            </a:r>
            <a:r>
              <a:rPr lang="en-IN" sz="4800" b="1" u="sng">
                <a:latin typeface="Times New Roman" panose="02020603050405020304" pitchFamily="18" charset="0"/>
                <a:cs typeface="Times New Roman" panose="02020603050405020304" pitchFamily="18" charset="0"/>
              </a:rPr>
              <a:t>PROGRAM IN LAW FIRM</a:t>
            </a:r>
            <a:endParaRPr lang="en-IN" sz="4800" b="1" u="sng"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0630754E-33D8-6FAB-A59B-3291A1D51611}"/>
              </a:ext>
            </a:extLst>
          </p:cNvPr>
          <p:cNvSpPr>
            <a:spLocks noGrp="1"/>
          </p:cNvSpPr>
          <p:nvPr>
            <p:ph type="subTitle" idx="1"/>
          </p:nvPr>
        </p:nvSpPr>
        <p:spPr>
          <a:xfrm>
            <a:off x="2534477" y="4089055"/>
            <a:ext cx="6135757" cy="1655762"/>
          </a:xfrm>
        </p:spPr>
        <p:txBody>
          <a:bodyPr/>
          <a:lstStyle/>
          <a:p>
            <a:r>
              <a:rPr lang="en-IN" dirty="0"/>
              <a:t>Submitted by:- Unnati Chaurasia</a:t>
            </a:r>
          </a:p>
          <a:p>
            <a:r>
              <a:rPr lang="en-IN" dirty="0"/>
              <a:t>Submitted to:- Sashwat Singhal </a:t>
            </a:r>
          </a:p>
        </p:txBody>
      </p:sp>
    </p:spTree>
    <p:extLst>
      <p:ext uri="{BB962C8B-B14F-4D97-AF65-F5344CB8AC3E}">
        <p14:creationId xmlns:p14="http://schemas.microsoft.com/office/powerpoint/2010/main" val="6054312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659E8-9406-3B03-9C63-0EEF7B3E91A2}"/>
              </a:ext>
            </a:extLst>
          </p:cNvPr>
          <p:cNvSpPr>
            <a:spLocks noGrp="1"/>
          </p:cNvSpPr>
          <p:nvPr>
            <p:ph type="title"/>
          </p:nvPr>
        </p:nvSpPr>
        <p:spPr/>
        <p:txBody>
          <a:bodyPr/>
          <a:lstStyle/>
          <a:p>
            <a:r>
              <a:rPr lang="en-IN" dirty="0"/>
              <a:t>                         </a:t>
            </a:r>
            <a:r>
              <a:rPr lang="en-IN" sz="3600" b="1"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id="{7AE184BA-7E11-001C-94E3-8FCC66641832}"/>
              </a:ext>
            </a:extLst>
          </p:cNvPr>
          <p:cNvSpPr>
            <a:spLocks noGrp="1"/>
          </p:cNvSpPr>
          <p:nvPr>
            <p:ph idx="1"/>
          </p:nvPr>
        </p:nvSpPr>
        <p:spPr/>
        <p:txBody>
          <a:bodyPr>
            <a:normAutofit fontScale="62500" lnSpcReduction="20000"/>
          </a:bodyPr>
          <a:lstStyle/>
          <a:p>
            <a:r>
              <a:rPr lang="en-IN" sz="3100" b="1" dirty="0">
                <a:latin typeface="Times New Roman" panose="02020603050405020304" pitchFamily="18" charset="0"/>
                <a:cs typeface="Times New Roman" panose="02020603050405020304" pitchFamily="18" charset="0"/>
              </a:rPr>
              <a:t>Meaning of a Structured Internship Program in the Legal Profession</a:t>
            </a:r>
          </a:p>
          <a:p>
            <a:r>
              <a:rPr lang="en-IN" sz="3100" dirty="0">
                <a:latin typeface="Times New Roman" panose="02020603050405020304" pitchFamily="18" charset="0"/>
                <a:cs typeface="Times New Roman" panose="02020603050405020304" pitchFamily="18" charset="0"/>
              </a:rPr>
              <a:t>A structured internship program is a well-organized training program for law students and aspiring legal professionals. It provides practical exposure to legal work under the supervision of experienced advocates. Interns learn about legal concepts, court procedures, case handling, legal drafting, and professional ethics, helping them understand how the legal system works in practice.</a:t>
            </a:r>
          </a:p>
          <a:p>
            <a:r>
              <a:rPr lang="en-IN" sz="3100" b="1" dirty="0">
                <a:latin typeface="Times New Roman" panose="02020603050405020304" pitchFamily="18" charset="0"/>
                <a:cs typeface="Times New Roman" panose="02020603050405020304" pitchFamily="18" charset="0"/>
              </a:rPr>
              <a:t>Importance of Practical Legal Training</a:t>
            </a:r>
          </a:p>
          <a:p>
            <a:r>
              <a:rPr lang="en-IN" sz="3100" dirty="0">
                <a:latin typeface="Times New Roman" panose="02020603050405020304" pitchFamily="18" charset="0"/>
                <a:cs typeface="Times New Roman" panose="02020603050405020304" pitchFamily="18" charset="0"/>
              </a:rPr>
              <a:t>Practical legal training is essential because it allows students to apply their theoretical knowledge in real-life legal situations. Through activities such as legal research, attending court proceedings, and assisting advocates, interns develop practical skills, improve their understanding of laws and procedures, and build confidence for their future legal careers.</a:t>
            </a:r>
          </a:p>
          <a:p>
            <a:endParaRPr lang="en-IN" dirty="0"/>
          </a:p>
        </p:txBody>
      </p:sp>
    </p:spTree>
    <p:extLst>
      <p:ext uri="{BB962C8B-B14F-4D97-AF65-F5344CB8AC3E}">
        <p14:creationId xmlns:p14="http://schemas.microsoft.com/office/powerpoint/2010/main" val="34936490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C724E-CD3A-BF49-C9C3-42DAD426E8D0}"/>
              </a:ext>
            </a:extLst>
          </p:cNvPr>
          <p:cNvSpPr>
            <a:spLocks noGrp="1"/>
          </p:cNvSpPr>
          <p:nvPr>
            <p:ph type="title"/>
          </p:nvPr>
        </p:nvSpPr>
        <p:spPr/>
        <p:txBody>
          <a:bodyPr/>
          <a:lstStyle/>
          <a:p>
            <a:r>
              <a:rPr lang="en-IN" dirty="0"/>
              <a:t>                                </a:t>
            </a:r>
            <a:r>
              <a:rPr lang="en-IN" sz="3600" b="1" dirty="0">
                <a:latin typeface="Times New Roman" panose="02020603050405020304" pitchFamily="18" charset="0"/>
                <a:cs typeface="Times New Roman" panose="02020603050405020304" pitchFamily="18" charset="0"/>
              </a:rPr>
              <a:t>OBJECTIVES</a:t>
            </a:r>
          </a:p>
        </p:txBody>
      </p:sp>
      <p:sp>
        <p:nvSpPr>
          <p:cNvPr id="3" name="Content Placeholder 2">
            <a:extLst>
              <a:ext uri="{FF2B5EF4-FFF2-40B4-BE49-F238E27FC236}">
                <a16:creationId xmlns:a16="http://schemas.microsoft.com/office/drawing/2014/main" id="{AB2A9433-50D2-9B53-1A62-31F0127CF432}"/>
              </a:ext>
            </a:extLst>
          </p:cNvPr>
          <p:cNvSpPr>
            <a:spLocks noGrp="1"/>
          </p:cNvSpPr>
          <p:nvPr>
            <p:ph idx="1"/>
          </p:nvPr>
        </p:nvSpPr>
        <p:spPr/>
        <p:txBody>
          <a:bodyPr>
            <a:normAutofit fontScale="92500" lnSpcReduction="10000"/>
          </a:bodyPr>
          <a:lstStyle/>
          <a:p>
            <a:r>
              <a:rPr lang="en-IN" b="1" dirty="0">
                <a:latin typeface="Times New Roman" panose="02020603050405020304" pitchFamily="18" charset="0"/>
                <a:cs typeface="Times New Roman" panose="02020603050405020304" pitchFamily="18" charset="0"/>
              </a:rPr>
              <a:t>1. Develop Legal Knowledge</a:t>
            </a:r>
          </a:p>
          <a:p>
            <a:r>
              <a:rPr lang="en-IN" dirty="0">
                <a:latin typeface="Times New Roman" panose="02020603050405020304" pitchFamily="18" charset="0"/>
                <a:cs typeface="Times New Roman" panose="02020603050405020304" pitchFamily="18" charset="0"/>
              </a:rPr>
              <a:t>The internship helps interns gain a deeper understanding of various laws, legal principles, and judicial procedures. It enables them to learn how legal concepts are applied in real cases and improves their knowledge of the legal system. </a:t>
            </a:r>
          </a:p>
          <a:p>
            <a:r>
              <a:rPr lang="en-IN" b="1" dirty="0">
                <a:latin typeface="Times New Roman" panose="02020603050405020304" pitchFamily="18" charset="0"/>
                <a:cs typeface="Times New Roman" panose="02020603050405020304" pitchFamily="18" charset="0"/>
              </a:rPr>
              <a:t>2. Gain Practical Exposure</a:t>
            </a:r>
          </a:p>
          <a:p>
            <a:r>
              <a:rPr lang="en-IN" dirty="0">
                <a:latin typeface="Times New Roman" panose="02020603050405020304" pitchFamily="18" charset="0"/>
                <a:cs typeface="Times New Roman" panose="02020603050405020304" pitchFamily="18" charset="0"/>
              </a:rPr>
              <a:t>Interns receive hands-on experience by participating in activities such as legal drafting, attending court proceedings, conducting legal research, and assisting in case preparation. This practical exposure helps them understand the day-to-day work of legal professionals. </a:t>
            </a:r>
          </a:p>
          <a:p>
            <a:r>
              <a:rPr lang="en-IN" b="1" dirty="0">
                <a:latin typeface="Times New Roman" panose="02020603050405020304" pitchFamily="18" charset="0"/>
                <a:cs typeface="Times New Roman" panose="02020603050405020304" pitchFamily="18" charset="0"/>
              </a:rPr>
              <a:t>3. Enhance Professional Skills</a:t>
            </a:r>
          </a:p>
          <a:p>
            <a:r>
              <a:rPr lang="en-IN" dirty="0">
                <a:latin typeface="Times New Roman" panose="02020603050405020304" pitchFamily="18" charset="0"/>
                <a:cs typeface="Times New Roman" panose="02020603050405020304" pitchFamily="18" charset="0"/>
              </a:rPr>
              <a:t>The program develops essential professional skills, including effective communication, legal research, analytical and problem-solving abilities, time management, and professional ethics. These skills are important for building a successful career in the legal field.</a:t>
            </a:r>
          </a:p>
          <a:p>
            <a:endParaRPr lang="en-IN" dirty="0"/>
          </a:p>
        </p:txBody>
      </p:sp>
    </p:spTree>
    <p:extLst>
      <p:ext uri="{BB962C8B-B14F-4D97-AF65-F5344CB8AC3E}">
        <p14:creationId xmlns:p14="http://schemas.microsoft.com/office/powerpoint/2010/main" val="18982694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5EB26-060E-B830-5DEB-2E490C8D29BF}"/>
              </a:ext>
            </a:extLst>
          </p:cNvPr>
          <p:cNvSpPr>
            <a:spLocks noGrp="1"/>
          </p:cNvSpPr>
          <p:nvPr>
            <p:ph type="title"/>
          </p:nvPr>
        </p:nvSpPr>
        <p:spPr/>
        <p:txBody>
          <a:bodyPr>
            <a:normAutofit/>
          </a:bodyPr>
          <a:lstStyle/>
          <a:p>
            <a:r>
              <a:rPr lang="en-IN" sz="3600" dirty="0">
                <a:latin typeface="Times New Roman" panose="02020603050405020304" pitchFamily="18" charset="0"/>
                <a:cs typeface="Times New Roman" panose="02020603050405020304" pitchFamily="18" charset="0"/>
              </a:rPr>
              <a:t>                 </a:t>
            </a:r>
            <a:r>
              <a:rPr lang="en-IN" sz="3600" b="1" dirty="0">
                <a:latin typeface="Times New Roman" panose="02020603050405020304" pitchFamily="18" charset="0"/>
                <a:cs typeface="Times New Roman" panose="02020603050405020304" pitchFamily="18" charset="0"/>
              </a:rPr>
              <a:t>DURATION AND STRUCTURE</a:t>
            </a:r>
            <a:endParaRPr lang="en-IN" sz="36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96DEF55-EF6A-0F2E-6923-BDF920D0680A}"/>
              </a:ext>
            </a:extLst>
          </p:cNvPr>
          <p:cNvSpPr>
            <a:spLocks noGrp="1"/>
          </p:cNvSpPr>
          <p:nvPr>
            <p:ph idx="1"/>
          </p:nvPr>
        </p:nvSpPr>
        <p:spPr/>
        <p:txBody>
          <a:bodyPr>
            <a:normAutofit fontScale="77500" lnSpcReduction="20000"/>
          </a:bodyPr>
          <a:lstStyle/>
          <a:p>
            <a:r>
              <a:rPr lang="en-IN" sz="2600" b="1" dirty="0">
                <a:latin typeface="Times New Roman" panose="02020603050405020304" pitchFamily="18" charset="0"/>
                <a:cs typeface="Times New Roman" panose="02020603050405020304" pitchFamily="18" charset="0"/>
              </a:rPr>
              <a:t>1. Internship Period (4–8 Weeks)</a:t>
            </a:r>
          </a:p>
          <a:p>
            <a:r>
              <a:rPr lang="en-IN" sz="2600" dirty="0">
                <a:latin typeface="Times New Roman" panose="02020603050405020304" pitchFamily="18" charset="0"/>
                <a:cs typeface="Times New Roman" panose="02020603050405020304" pitchFamily="18" charset="0"/>
              </a:rPr>
              <a:t>The structured legal internship is generally conducted for a period of 4 to 8 weeks, depending on the advocate's office, law firm, or legal organization. During this period, interns are given practical exposure to various legal activities and are guided by experienced legal professionals. The duration is designed to provide sufficient time for learning and skill development. </a:t>
            </a:r>
          </a:p>
          <a:p>
            <a:r>
              <a:rPr lang="en-IN" sz="2600" b="1" dirty="0">
                <a:latin typeface="Times New Roman" panose="02020603050405020304" pitchFamily="18" charset="0"/>
                <a:cs typeface="Times New Roman" panose="02020603050405020304" pitchFamily="18" charset="0"/>
              </a:rPr>
              <a:t>2. Weekly Schedule and Assigned Tasks</a:t>
            </a:r>
          </a:p>
          <a:p>
            <a:r>
              <a:rPr lang="en-IN" sz="2600" dirty="0">
                <a:latin typeface="Times New Roman" panose="02020603050405020304" pitchFamily="18" charset="0"/>
                <a:cs typeface="Times New Roman" panose="02020603050405020304" pitchFamily="18" charset="0"/>
              </a:rPr>
              <a:t>Interns are assigned different tasks each week to ensure systematic learning. These tasks may include conducting legal research, drafting legal documents, attending court hearings, preparing case summaries, and assisting advocates in case-related work. A planned weekly schedule helps interns gain practical experience while developing their legal and professional skills in an organized manner.</a:t>
            </a:r>
          </a:p>
          <a:p>
            <a:endParaRPr lang="en-IN" dirty="0"/>
          </a:p>
        </p:txBody>
      </p:sp>
    </p:spTree>
    <p:extLst>
      <p:ext uri="{BB962C8B-B14F-4D97-AF65-F5344CB8AC3E}">
        <p14:creationId xmlns:p14="http://schemas.microsoft.com/office/powerpoint/2010/main" val="2508898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BBAE1-CFCB-E344-6B76-C488882BE1FB}"/>
              </a:ext>
            </a:extLst>
          </p:cNvPr>
          <p:cNvSpPr>
            <a:spLocks noGrp="1"/>
          </p:cNvSpPr>
          <p:nvPr>
            <p:ph type="title"/>
          </p:nvPr>
        </p:nvSpPr>
        <p:spPr/>
        <p:txBody>
          <a:bodyPr/>
          <a:lstStyle/>
          <a:p>
            <a:r>
              <a:rPr lang="en-IN" dirty="0"/>
              <a:t>                    </a:t>
            </a:r>
            <a:r>
              <a:rPr lang="en-IN" sz="3600" b="1" dirty="0">
                <a:latin typeface="Times New Roman" panose="02020603050405020304" pitchFamily="18" charset="0"/>
                <a:cs typeface="Times New Roman" panose="02020603050405020304" pitchFamily="18" charset="0"/>
              </a:rPr>
              <a:t>AREAS OF LEGAL EXPOSURE</a:t>
            </a:r>
            <a:endParaRPr lang="en-IN" sz="36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6B72AC5-2678-2D02-F3A1-E0E0679CF941}"/>
              </a:ext>
            </a:extLst>
          </p:cNvPr>
          <p:cNvSpPr>
            <a:spLocks noGrp="1"/>
          </p:cNvSpPr>
          <p:nvPr>
            <p:ph idx="1"/>
          </p:nvPr>
        </p:nvSpPr>
        <p:spPr/>
        <p:txBody>
          <a:bodyPr>
            <a:normAutofit fontScale="92500" lnSpcReduction="20000"/>
          </a:bodyPr>
          <a:lstStyle/>
          <a:p>
            <a:r>
              <a:rPr lang="en-IN" b="1" dirty="0">
                <a:latin typeface="Times New Roman" panose="02020603050405020304" pitchFamily="18" charset="0"/>
                <a:cs typeface="Times New Roman" panose="02020603050405020304" pitchFamily="18" charset="0"/>
              </a:rPr>
              <a:t>Civil Law</a:t>
            </a:r>
            <a:endParaRPr lang="en-IN" dirty="0">
              <a:latin typeface="Times New Roman" panose="02020603050405020304" pitchFamily="18" charset="0"/>
              <a:cs typeface="Times New Roman" panose="02020603050405020304" pitchFamily="18" charset="0"/>
            </a:endParaRPr>
          </a:p>
          <a:p>
            <a:r>
              <a:rPr lang="en-IN" dirty="0">
                <a:latin typeface="Times New Roman" panose="02020603050405020304" pitchFamily="18" charset="0"/>
                <a:cs typeface="Times New Roman" panose="02020603050405020304" pitchFamily="18" charset="0"/>
              </a:rPr>
              <a:t>Deals with disputes related to property, contracts, and personal rights. </a:t>
            </a:r>
          </a:p>
          <a:p>
            <a:r>
              <a:rPr lang="en-IN" b="1" dirty="0">
                <a:latin typeface="Times New Roman" panose="02020603050405020304" pitchFamily="18" charset="0"/>
                <a:cs typeface="Times New Roman" panose="02020603050405020304" pitchFamily="18" charset="0"/>
              </a:rPr>
              <a:t>Criminal Law</a:t>
            </a:r>
            <a:endParaRPr lang="en-IN" dirty="0">
              <a:latin typeface="Times New Roman" panose="02020603050405020304" pitchFamily="18" charset="0"/>
              <a:cs typeface="Times New Roman" panose="02020603050405020304" pitchFamily="18" charset="0"/>
            </a:endParaRPr>
          </a:p>
          <a:p>
            <a:r>
              <a:rPr lang="en-IN" dirty="0">
                <a:latin typeface="Times New Roman" panose="02020603050405020304" pitchFamily="18" charset="0"/>
                <a:cs typeface="Times New Roman" panose="02020603050405020304" pitchFamily="18" charset="0"/>
              </a:rPr>
              <a:t>Covers offences, criminal trials, and legal procedures for crimes. </a:t>
            </a:r>
          </a:p>
          <a:p>
            <a:r>
              <a:rPr lang="en-IN" b="1" dirty="0">
                <a:latin typeface="Times New Roman" panose="02020603050405020304" pitchFamily="18" charset="0"/>
                <a:cs typeface="Times New Roman" panose="02020603050405020304" pitchFamily="18" charset="0"/>
              </a:rPr>
              <a:t>Corporate Law</a:t>
            </a:r>
            <a:endParaRPr lang="en-IN" dirty="0">
              <a:latin typeface="Times New Roman" panose="02020603050405020304" pitchFamily="18" charset="0"/>
              <a:cs typeface="Times New Roman" panose="02020603050405020304" pitchFamily="18" charset="0"/>
            </a:endParaRPr>
          </a:p>
          <a:p>
            <a:r>
              <a:rPr lang="en-IN" dirty="0">
                <a:latin typeface="Times New Roman" panose="02020603050405020304" pitchFamily="18" charset="0"/>
                <a:cs typeface="Times New Roman" panose="02020603050405020304" pitchFamily="18" charset="0"/>
              </a:rPr>
              <a:t>Involves company-related legal matters, compliance, and business regulations. </a:t>
            </a:r>
          </a:p>
          <a:p>
            <a:r>
              <a:rPr lang="en-IN" b="1" dirty="0">
                <a:latin typeface="Times New Roman" panose="02020603050405020304" pitchFamily="18" charset="0"/>
                <a:cs typeface="Times New Roman" panose="02020603050405020304" pitchFamily="18" charset="0"/>
              </a:rPr>
              <a:t>Family Law</a:t>
            </a:r>
            <a:endParaRPr lang="en-IN" dirty="0">
              <a:latin typeface="Times New Roman" panose="02020603050405020304" pitchFamily="18" charset="0"/>
              <a:cs typeface="Times New Roman" panose="02020603050405020304" pitchFamily="18" charset="0"/>
            </a:endParaRPr>
          </a:p>
          <a:p>
            <a:r>
              <a:rPr lang="en-IN" dirty="0">
                <a:latin typeface="Times New Roman" panose="02020603050405020304" pitchFamily="18" charset="0"/>
                <a:cs typeface="Times New Roman" panose="02020603050405020304" pitchFamily="18" charset="0"/>
              </a:rPr>
              <a:t>Deals with marriage, divorce, child custody, maintenance, and inheritance matters. </a:t>
            </a:r>
          </a:p>
          <a:p>
            <a:r>
              <a:rPr lang="en-IN" b="1" dirty="0">
                <a:latin typeface="Times New Roman" panose="02020603050405020304" pitchFamily="18" charset="0"/>
                <a:cs typeface="Times New Roman" panose="02020603050405020304" pitchFamily="18" charset="0"/>
              </a:rPr>
              <a:t>Constitutional Law</a:t>
            </a:r>
            <a:endParaRPr lang="en-IN" dirty="0">
              <a:latin typeface="Times New Roman" panose="02020603050405020304" pitchFamily="18" charset="0"/>
              <a:cs typeface="Times New Roman" panose="02020603050405020304" pitchFamily="18" charset="0"/>
            </a:endParaRPr>
          </a:p>
          <a:p>
            <a:r>
              <a:rPr lang="en-IN" dirty="0">
                <a:latin typeface="Times New Roman" panose="02020603050405020304" pitchFamily="18" charset="0"/>
                <a:cs typeface="Times New Roman" panose="02020603050405020304" pitchFamily="18" charset="0"/>
              </a:rPr>
              <a:t>Focuses on fundamental rights, constitutional provisions, and the functioning of government institutions.</a:t>
            </a:r>
          </a:p>
          <a:p>
            <a:endParaRPr lang="en-IN" dirty="0"/>
          </a:p>
        </p:txBody>
      </p:sp>
    </p:spTree>
    <p:extLst>
      <p:ext uri="{BB962C8B-B14F-4D97-AF65-F5344CB8AC3E}">
        <p14:creationId xmlns:p14="http://schemas.microsoft.com/office/powerpoint/2010/main" val="37242598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FF8ED-CB6A-3E1E-1B73-DFA987C51E7C}"/>
              </a:ext>
            </a:extLst>
          </p:cNvPr>
          <p:cNvSpPr>
            <a:spLocks noGrp="1"/>
          </p:cNvSpPr>
          <p:nvPr>
            <p:ph type="title"/>
          </p:nvPr>
        </p:nvSpPr>
        <p:spPr/>
        <p:txBody>
          <a:bodyPr/>
          <a:lstStyle/>
          <a:p>
            <a:r>
              <a:rPr lang="en-IN" dirty="0"/>
              <a:t>             </a:t>
            </a:r>
            <a:r>
              <a:rPr lang="en-IN" sz="3600" b="1" dirty="0">
                <a:latin typeface="Times New Roman" panose="02020603050405020304" pitchFamily="18" charset="0"/>
                <a:cs typeface="Times New Roman" panose="02020603050405020304" pitchFamily="18" charset="0"/>
              </a:rPr>
              <a:t>ROLES AND RESPONSIBILITIES </a:t>
            </a:r>
            <a:endParaRPr lang="en-IN" sz="36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62F96DB-ADA9-FA04-9EFB-C0ACFBB75902}"/>
              </a:ext>
            </a:extLst>
          </p:cNvPr>
          <p:cNvSpPr>
            <a:spLocks noGrp="1"/>
          </p:cNvSpPr>
          <p:nvPr>
            <p:ph idx="1"/>
          </p:nvPr>
        </p:nvSpPr>
        <p:spPr>
          <a:xfrm>
            <a:off x="1295400" y="2167766"/>
            <a:ext cx="9428922" cy="4351338"/>
          </a:xfrm>
        </p:spPr>
        <p:txBody>
          <a:bodyPr>
            <a:normAutofit/>
          </a:bodyPr>
          <a:lstStyle/>
          <a:p>
            <a:r>
              <a:rPr lang="en-IN" b="1" dirty="0">
                <a:latin typeface="Times New Roman" panose="02020603050405020304" pitchFamily="18" charset="0"/>
                <a:cs typeface="Times New Roman" panose="02020603050405020304" pitchFamily="18" charset="0"/>
              </a:rPr>
              <a:t>Legal Research</a:t>
            </a:r>
            <a:endParaRPr lang="en-IN" dirty="0">
              <a:latin typeface="Times New Roman" panose="02020603050405020304" pitchFamily="18" charset="0"/>
              <a:cs typeface="Times New Roman" panose="02020603050405020304" pitchFamily="18" charset="0"/>
            </a:endParaRPr>
          </a:p>
          <a:p>
            <a:r>
              <a:rPr lang="en-IN" dirty="0">
                <a:latin typeface="Times New Roman" panose="02020603050405020304" pitchFamily="18" charset="0"/>
                <a:cs typeface="Times New Roman" panose="02020603050405020304" pitchFamily="18" charset="0"/>
              </a:rPr>
              <a:t>Researching laws, judicial precedents, and legal provisions relevant to cases. </a:t>
            </a:r>
          </a:p>
          <a:p>
            <a:r>
              <a:rPr lang="en-IN" b="1" dirty="0">
                <a:latin typeface="Times New Roman" panose="02020603050405020304" pitchFamily="18" charset="0"/>
                <a:cs typeface="Times New Roman" panose="02020603050405020304" pitchFamily="18" charset="0"/>
              </a:rPr>
              <a:t>Drafting Documents</a:t>
            </a:r>
            <a:endParaRPr lang="en-IN" dirty="0">
              <a:latin typeface="Times New Roman" panose="02020603050405020304" pitchFamily="18" charset="0"/>
              <a:cs typeface="Times New Roman" panose="02020603050405020304" pitchFamily="18" charset="0"/>
            </a:endParaRPr>
          </a:p>
          <a:p>
            <a:r>
              <a:rPr lang="en-IN" dirty="0">
                <a:latin typeface="Times New Roman" panose="02020603050405020304" pitchFamily="18" charset="0"/>
                <a:cs typeface="Times New Roman" panose="02020603050405020304" pitchFamily="18" charset="0"/>
              </a:rPr>
              <a:t>Assisting in preparing legal notices, petitions, affidavits, and agreements. </a:t>
            </a:r>
          </a:p>
          <a:p>
            <a:r>
              <a:rPr lang="en-IN" b="1" dirty="0">
                <a:latin typeface="Times New Roman" panose="02020603050405020304" pitchFamily="18" charset="0"/>
                <a:cs typeface="Times New Roman" panose="02020603050405020304" pitchFamily="18" charset="0"/>
              </a:rPr>
              <a:t>Case Analysis</a:t>
            </a:r>
            <a:endParaRPr lang="en-IN" dirty="0">
              <a:latin typeface="Times New Roman" panose="02020603050405020304" pitchFamily="18" charset="0"/>
              <a:cs typeface="Times New Roman" panose="02020603050405020304" pitchFamily="18" charset="0"/>
            </a:endParaRPr>
          </a:p>
          <a:p>
            <a:r>
              <a:rPr lang="en-IN" dirty="0">
                <a:latin typeface="Times New Roman" panose="02020603050405020304" pitchFamily="18" charset="0"/>
                <a:cs typeface="Times New Roman" panose="02020603050405020304" pitchFamily="18" charset="0"/>
              </a:rPr>
              <a:t>Studying case facts, identifying legal issues, and understanding legal arguments. </a:t>
            </a:r>
          </a:p>
          <a:p>
            <a:r>
              <a:rPr lang="en-IN" b="1" dirty="0">
                <a:latin typeface="Times New Roman" panose="02020603050405020304" pitchFamily="18" charset="0"/>
                <a:cs typeface="Times New Roman" panose="02020603050405020304" pitchFamily="18" charset="0"/>
              </a:rPr>
              <a:t>Assisting Advocates</a:t>
            </a:r>
            <a:endParaRPr lang="en-IN" dirty="0">
              <a:latin typeface="Times New Roman" panose="02020603050405020304" pitchFamily="18" charset="0"/>
              <a:cs typeface="Times New Roman" panose="02020603050405020304" pitchFamily="18" charset="0"/>
            </a:endParaRPr>
          </a:p>
          <a:p>
            <a:r>
              <a:rPr lang="en-IN" dirty="0">
                <a:latin typeface="Times New Roman" panose="02020603050405020304" pitchFamily="18" charset="0"/>
                <a:cs typeface="Times New Roman" panose="02020603050405020304" pitchFamily="18" charset="0"/>
              </a:rPr>
              <a:t>Supporting advocates in court preparation, client meetings, and legal documentation. </a:t>
            </a:r>
          </a:p>
          <a:p>
            <a:r>
              <a:rPr lang="en-IN" dirty="0">
                <a:latin typeface="Times New Roman" panose="02020603050405020304" pitchFamily="18" charset="0"/>
                <a:cs typeface="Times New Roman" panose="02020603050405020304" pitchFamily="18" charset="0"/>
              </a:rPr>
              <a:t>These points are short, detailed, and suitable for explaining each PPT slide during a presentation</a:t>
            </a:r>
            <a:r>
              <a:rPr lang="en-IN" dirty="0"/>
              <a:t>.</a:t>
            </a:r>
          </a:p>
          <a:p>
            <a:endParaRPr lang="en-IN" dirty="0"/>
          </a:p>
        </p:txBody>
      </p:sp>
      <p:pic>
        <p:nvPicPr>
          <p:cNvPr id="5" name="Picture 4">
            <a:extLst>
              <a:ext uri="{FF2B5EF4-FFF2-40B4-BE49-F238E27FC236}">
                <a16:creationId xmlns:a16="http://schemas.microsoft.com/office/drawing/2014/main" id="{4DF942F0-8C9F-BDB0-7BFD-479D075271B3}"/>
              </a:ext>
            </a:extLst>
          </p:cNvPr>
          <p:cNvPicPr>
            <a:picLocks noChangeAspect="1"/>
          </p:cNvPicPr>
          <p:nvPr/>
        </p:nvPicPr>
        <p:blipFill>
          <a:blip r:embed="rId2"/>
          <a:stretch>
            <a:fillRect/>
          </a:stretch>
        </p:blipFill>
        <p:spPr>
          <a:xfrm>
            <a:off x="9121673" y="2167766"/>
            <a:ext cx="2796840" cy="2115999"/>
          </a:xfrm>
          <a:prstGeom prst="rect">
            <a:avLst/>
          </a:prstGeom>
        </p:spPr>
      </p:pic>
    </p:spTree>
    <p:extLst>
      <p:ext uri="{BB962C8B-B14F-4D97-AF65-F5344CB8AC3E}">
        <p14:creationId xmlns:p14="http://schemas.microsoft.com/office/powerpoint/2010/main" val="38124498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ED04E-6574-EED2-8EB2-0FD3BD7DC480}"/>
              </a:ext>
            </a:extLst>
          </p:cNvPr>
          <p:cNvSpPr>
            <a:spLocks noGrp="1"/>
          </p:cNvSpPr>
          <p:nvPr>
            <p:ph type="title"/>
          </p:nvPr>
        </p:nvSpPr>
        <p:spPr/>
        <p:txBody>
          <a:bodyPr>
            <a:normAutofit/>
          </a:bodyPr>
          <a:lstStyle/>
          <a:p>
            <a:r>
              <a:rPr lang="en-IN" sz="3600" b="1" dirty="0">
                <a:latin typeface="Times New Roman" panose="02020603050405020304" pitchFamily="18" charset="0"/>
                <a:cs typeface="Times New Roman" panose="02020603050405020304" pitchFamily="18" charset="0"/>
              </a:rPr>
              <a:t>                    COURTROOM EXPOSURE</a:t>
            </a:r>
          </a:p>
        </p:txBody>
      </p:sp>
      <p:sp>
        <p:nvSpPr>
          <p:cNvPr id="3" name="Content Placeholder 2">
            <a:extLst>
              <a:ext uri="{FF2B5EF4-FFF2-40B4-BE49-F238E27FC236}">
                <a16:creationId xmlns:a16="http://schemas.microsoft.com/office/drawing/2014/main" id="{4237C6E4-18B0-4E10-48A1-15B90C420CE3}"/>
              </a:ext>
            </a:extLst>
          </p:cNvPr>
          <p:cNvSpPr>
            <a:spLocks noGrp="1"/>
          </p:cNvSpPr>
          <p:nvPr>
            <p:ph idx="1"/>
          </p:nvPr>
        </p:nvSpPr>
        <p:spPr>
          <a:xfrm>
            <a:off x="599663" y="1721541"/>
            <a:ext cx="7588226" cy="4212120"/>
          </a:xfrm>
        </p:spPr>
        <p:txBody>
          <a:bodyPr/>
          <a:lstStyle/>
          <a:p>
            <a:r>
              <a:rPr lang="en-IN" sz="2400" b="1" dirty="0">
                <a:latin typeface="Times New Roman" panose="02020603050405020304" pitchFamily="18" charset="0"/>
                <a:cs typeface="Times New Roman" panose="02020603050405020304" pitchFamily="18" charset="0"/>
              </a:rPr>
              <a:t>Attending Court Proceedings:</a:t>
            </a:r>
            <a:r>
              <a:rPr lang="en-IN" sz="2400" dirty="0">
                <a:latin typeface="Times New Roman" panose="02020603050405020304" pitchFamily="18" charset="0"/>
                <a:cs typeface="Times New Roman" panose="02020603050405020304" pitchFamily="18" charset="0"/>
              </a:rPr>
              <a:t> Interns observe court hearings to understand how cases are argued and decided in a real courtroom setting. </a:t>
            </a:r>
          </a:p>
          <a:p>
            <a:r>
              <a:rPr lang="en-IN" sz="2400" b="1" dirty="0">
                <a:latin typeface="Times New Roman" panose="02020603050405020304" pitchFamily="18" charset="0"/>
                <a:cs typeface="Times New Roman" panose="02020603050405020304" pitchFamily="18" charset="0"/>
              </a:rPr>
              <a:t>Understanding Legal Procedures:</a:t>
            </a:r>
            <a:r>
              <a:rPr lang="en-IN" sz="2400" dirty="0">
                <a:latin typeface="Times New Roman" panose="02020603050405020304" pitchFamily="18" charset="0"/>
                <a:cs typeface="Times New Roman" panose="02020603050405020304" pitchFamily="18" charset="0"/>
              </a:rPr>
              <a:t> They learn about filing procedures, court protocols, and the stages involved in legal proceedings. </a:t>
            </a:r>
          </a:p>
          <a:p>
            <a:r>
              <a:rPr lang="en-IN" sz="2400" b="1" dirty="0">
                <a:latin typeface="Times New Roman" panose="02020603050405020304" pitchFamily="18" charset="0"/>
                <a:cs typeface="Times New Roman" panose="02020603050405020304" pitchFamily="18" charset="0"/>
              </a:rPr>
              <a:t>Observing Client Interactions:</a:t>
            </a:r>
            <a:r>
              <a:rPr lang="en-IN" sz="2400" dirty="0">
                <a:latin typeface="Times New Roman" panose="02020603050405020304" pitchFamily="18" charset="0"/>
                <a:cs typeface="Times New Roman" panose="02020603050405020304" pitchFamily="18" charset="0"/>
              </a:rPr>
              <a:t> Interns gain insight into how advocates communicate with clients, understand their concerns, and provide legal advice.</a:t>
            </a:r>
          </a:p>
          <a:p>
            <a:endParaRPr lang="en-IN" dirty="0"/>
          </a:p>
        </p:txBody>
      </p:sp>
      <p:pic>
        <p:nvPicPr>
          <p:cNvPr id="5" name="Picture 4">
            <a:extLst>
              <a:ext uri="{FF2B5EF4-FFF2-40B4-BE49-F238E27FC236}">
                <a16:creationId xmlns:a16="http://schemas.microsoft.com/office/drawing/2014/main" id="{5D575BFA-DA6E-F2E9-1C3D-528900D3E282}"/>
              </a:ext>
            </a:extLst>
          </p:cNvPr>
          <p:cNvPicPr>
            <a:picLocks noChangeAspect="1"/>
          </p:cNvPicPr>
          <p:nvPr/>
        </p:nvPicPr>
        <p:blipFill>
          <a:blip r:embed="rId2"/>
          <a:stretch>
            <a:fillRect/>
          </a:stretch>
        </p:blipFill>
        <p:spPr>
          <a:xfrm>
            <a:off x="8187888" y="3826564"/>
            <a:ext cx="3765572" cy="2464906"/>
          </a:xfrm>
          <a:prstGeom prst="rect">
            <a:avLst/>
          </a:prstGeom>
        </p:spPr>
      </p:pic>
    </p:spTree>
    <p:extLst>
      <p:ext uri="{BB962C8B-B14F-4D97-AF65-F5344CB8AC3E}">
        <p14:creationId xmlns:p14="http://schemas.microsoft.com/office/powerpoint/2010/main" val="42706662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DBBD2-70AD-9437-6A84-46358B03BC1D}"/>
              </a:ext>
            </a:extLst>
          </p:cNvPr>
          <p:cNvSpPr>
            <a:spLocks noGrp="1"/>
          </p:cNvSpPr>
          <p:nvPr>
            <p:ph type="title"/>
          </p:nvPr>
        </p:nvSpPr>
        <p:spPr/>
        <p:txBody>
          <a:bodyPr>
            <a:normAutofit/>
          </a:bodyPr>
          <a:lstStyle/>
          <a:p>
            <a:r>
              <a:rPr lang="en-IN" sz="3600" dirty="0">
                <a:latin typeface="Times New Roman" panose="02020603050405020304" pitchFamily="18" charset="0"/>
                <a:cs typeface="Times New Roman" panose="02020603050405020304" pitchFamily="18" charset="0"/>
              </a:rPr>
              <a:t>                    </a:t>
            </a:r>
            <a:r>
              <a:rPr lang="en-IN" sz="3600" b="1" dirty="0">
                <a:latin typeface="Times New Roman" panose="02020603050405020304" pitchFamily="18" charset="0"/>
                <a:cs typeface="Times New Roman" panose="02020603050405020304" pitchFamily="18" charset="0"/>
              </a:rPr>
              <a:t>LEGAL DRAFTING SKILLS</a:t>
            </a:r>
            <a:endParaRPr lang="en-IN" sz="36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727D388-6328-3706-3169-D61549E91D88}"/>
              </a:ext>
            </a:extLst>
          </p:cNvPr>
          <p:cNvSpPr>
            <a:spLocks noGrp="1"/>
          </p:cNvSpPr>
          <p:nvPr>
            <p:ph idx="1"/>
          </p:nvPr>
        </p:nvSpPr>
        <p:spPr>
          <a:xfrm>
            <a:off x="2592925" y="1905000"/>
            <a:ext cx="6302597" cy="4193347"/>
          </a:xfrm>
        </p:spPr>
        <p:txBody>
          <a:bodyPr/>
          <a:lstStyle/>
          <a:p>
            <a:r>
              <a:rPr lang="en-IN" b="1" dirty="0">
                <a:latin typeface="Times New Roman" panose="02020603050405020304" pitchFamily="18" charset="0"/>
                <a:cs typeface="Times New Roman" panose="02020603050405020304" pitchFamily="18" charset="0"/>
              </a:rPr>
              <a:t>Drafting Notices:</a:t>
            </a:r>
            <a:r>
              <a:rPr lang="en-IN" dirty="0">
                <a:latin typeface="Times New Roman" panose="02020603050405020304" pitchFamily="18" charset="0"/>
                <a:cs typeface="Times New Roman" panose="02020603050405020304" pitchFamily="18" charset="0"/>
              </a:rPr>
              <a:t> Interns learn how to prepare legal notices used for formal communication in legal matters. </a:t>
            </a:r>
          </a:p>
          <a:p>
            <a:r>
              <a:rPr lang="en-IN" b="1" dirty="0">
                <a:latin typeface="Times New Roman" panose="02020603050405020304" pitchFamily="18" charset="0"/>
                <a:cs typeface="Times New Roman" panose="02020603050405020304" pitchFamily="18" charset="0"/>
              </a:rPr>
              <a:t>Petitions and Affidavits:</a:t>
            </a:r>
            <a:r>
              <a:rPr lang="en-IN" dirty="0">
                <a:latin typeface="Times New Roman" panose="02020603050405020304" pitchFamily="18" charset="0"/>
                <a:cs typeface="Times New Roman" panose="02020603050405020304" pitchFamily="18" charset="0"/>
              </a:rPr>
              <a:t> They assist in drafting petitions and affidavits required for filing cases and making legal declarations. </a:t>
            </a:r>
          </a:p>
          <a:p>
            <a:r>
              <a:rPr lang="en-IN" b="1" dirty="0">
                <a:latin typeface="Times New Roman" panose="02020603050405020304" pitchFamily="18" charset="0"/>
                <a:cs typeface="Times New Roman" panose="02020603050405020304" pitchFamily="18" charset="0"/>
              </a:rPr>
              <a:t>Legal Opinions and Agreements:</a:t>
            </a:r>
            <a:r>
              <a:rPr lang="en-IN" dirty="0">
                <a:latin typeface="Times New Roman" panose="02020603050405020304" pitchFamily="18" charset="0"/>
                <a:cs typeface="Times New Roman" panose="02020603050405020304" pitchFamily="18" charset="0"/>
              </a:rPr>
              <a:t> Interns learn to prepare legal opinions and draft agreements related to various legal issues and transactions.</a:t>
            </a:r>
          </a:p>
          <a:p>
            <a:endParaRPr lang="en-IN" dirty="0"/>
          </a:p>
        </p:txBody>
      </p:sp>
    </p:spTree>
    <p:extLst>
      <p:ext uri="{BB962C8B-B14F-4D97-AF65-F5344CB8AC3E}">
        <p14:creationId xmlns:p14="http://schemas.microsoft.com/office/powerpoint/2010/main" val="24484400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BDC93-BD56-4EB7-7D41-9DF771946293}"/>
              </a:ext>
            </a:extLst>
          </p:cNvPr>
          <p:cNvSpPr>
            <a:spLocks noGrp="1"/>
          </p:cNvSpPr>
          <p:nvPr>
            <p:ph type="title"/>
          </p:nvPr>
        </p:nvSpPr>
        <p:spPr/>
        <p:txBody>
          <a:bodyPr/>
          <a:lstStyle/>
          <a:p>
            <a:r>
              <a:rPr lang="en-IN" b="1" dirty="0"/>
              <a:t>     </a:t>
            </a:r>
            <a:r>
              <a:rPr lang="en-IN" sz="3600" b="1" dirty="0">
                <a:latin typeface="Times New Roman" panose="02020603050405020304" pitchFamily="18" charset="0"/>
                <a:cs typeface="Times New Roman" panose="02020603050405020304" pitchFamily="18" charset="0"/>
              </a:rPr>
              <a:t>PROFESSIONAL AND ETHICAL CONDUCT</a:t>
            </a:r>
            <a:endParaRPr lang="en-IN" sz="36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6A83BCE-AFF0-CF5A-DCB9-2007FAC2FFF1}"/>
              </a:ext>
            </a:extLst>
          </p:cNvPr>
          <p:cNvSpPr>
            <a:spLocks noGrp="1"/>
          </p:cNvSpPr>
          <p:nvPr>
            <p:ph idx="1"/>
          </p:nvPr>
        </p:nvSpPr>
        <p:spPr>
          <a:xfrm>
            <a:off x="5555973" y="2308465"/>
            <a:ext cx="6052931" cy="4062517"/>
          </a:xfrm>
        </p:spPr>
        <p:txBody>
          <a:bodyPr/>
          <a:lstStyle/>
          <a:p>
            <a:r>
              <a:rPr lang="en-IN" b="1" dirty="0">
                <a:latin typeface="Times New Roman" panose="02020603050405020304" pitchFamily="18" charset="0"/>
                <a:cs typeface="Times New Roman" panose="02020603050405020304" pitchFamily="18" charset="0"/>
              </a:rPr>
              <a:t>Client Confidentiality:</a:t>
            </a:r>
            <a:r>
              <a:rPr lang="en-IN" dirty="0">
                <a:latin typeface="Times New Roman" panose="02020603050405020304" pitchFamily="18" charset="0"/>
                <a:cs typeface="Times New Roman" panose="02020603050405020304" pitchFamily="18" charset="0"/>
              </a:rPr>
              <a:t> Interns are expected to keep all client information confidential and maintain privacy at all times. </a:t>
            </a:r>
          </a:p>
          <a:p>
            <a:r>
              <a:rPr lang="en-IN" b="1" dirty="0">
                <a:latin typeface="Times New Roman" panose="02020603050405020304" pitchFamily="18" charset="0"/>
                <a:cs typeface="Times New Roman" panose="02020603050405020304" pitchFamily="18" charset="0"/>
              </a:rPr>
              <a:t>Professional Ethics:</a:t>
            </a:r>
            <a:r>
              <a:rPr lang="en-IN" dirty="0">
                <a:latin typeface="Times New Roman" panose="02020603050405020304" pitchFamily="18" charset="0"/>
                <a:cs typeface="Times New Roman" panose="02020603050405020304" pitchFamily="18" charset="0"/>
              </a:rPr>
              <a:t> They learn to follow ethical standards such as honesty, integrity, and professionalism in legal practice. </a:t>
            </a:r>
          </a:p>
          <a:p>
            <a:r>
              <a:rPr lang="en-IN" b="1" dirty="0">
                <a:latin typeface="Times New Roman" panose="02020603050405020304" pitchFamily="18" charset="0"/>
                <a:cs typeface="Times New Roman" panose="02020603050405020304" pitchFamily="18" charset="0"/>
              </a:rPr>
              <a:t>Workplace Discipline:</a:t>
            </a:r>
            <a:r>
              <a:rPr lang="en-IN" dirty="0">
                <a:latin typeface="Times New Roman" panose="02020603050405020304" pitchFamily="18" charset="0"/>
                <a:cs typeface="Times New Roman" panose="02020603050405020304" pitchFamily="18" charset="0"/>
              </a:rPr>
              <a:t> Interns are required to be punctual, responsible, and respectful in a professional legal environment. </a:t>
            </a:r>
          </a:p>
          <a:p>
            <a:endParaRPr lang="en-IN" dirty="0"/>
          </a:p>
        </p:txBody>
      </p:sp>
      <p:pic>
        <p:nvPicPr>
          <p:cNvPr id="5" name="Picture 4">
            <a:extLst>
              <a:ext uri="{FF2B5EF4-FFF2-40B4-BE49-F238E27FC236}">
                <a16:creationId xmlns:a16="http://schemas.microsoft.com/office/drawing/2014/main" id="{A24F789C-9A74-FBF3-4AC5-23DB6A8D7E49}"/>
              </a:ext>
            </a:extLst>
          </p:cNvPr>
          <p:cNvPicPr>
            <a:picLocks noChangeAspect="1"/>
          </p:cNvPicPr>
          <p:nvPr/>
        </p:nvPicPr>
        <p:blipFill>
          <a:blip r:embed="rId2"/>
          <a:stretch>
            <a:fillRect/>
          </a:stretch>
        </p:blipFill>
        <p:spPr>
          <a:xfrm>
            <a:off x="1232453" y="2713383"/>
            <a:ext cx="3657599" cy="2613990"/>
          </a:xfrm>
          <a:prstGeom prst="rect">
            <a:avLst/>
          </a:prstGeom>
        </p:spPr>
      </p:pic>
    </p:spTree>
    <p:extLst>
      <p:ext uri="{BB962C8B-B14F-4D97-AF65-F5344CB8AC3E}">
        <p14:creationId xmlns:p14="http://schemas.microsoft.com/office/powerpoint/2010/main" val="40270285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263E3-64E3-AAC4-B72A-C736B86B1D55}"/>
              </a:ext>
            </a:extLst>
          </p:cNvPr>
          <p:cNvSpPr>
            <a:spLocks noGrp="1"/>
          </p:cNvSpPr>
          <p:nvPr>
            <p:ph type="title"/>
          </p:nvPr>
        </p:nvSpPr>
        <p:spPr/>
        <p:txBody>
          <a:bodyPr/>
          <a:lstStyle/>
          <a:p>
            <a:r>
              <a:rPr lang="en-IN" dirty="0"/>
              <a:t>                      </a:t>
            </a:r>
            <a:r>
              <a:rPr lang="en-IN" sz="3600" b="1" dirty="0">
                <a:latin typeface="Times New Roman" panose="02020603050405020304" pitchFamily="18" charset="0"/>
                <a:cs typeface="Times New Roman" panose="02020603050405020304" pitchFamily="18" charset="0"/>
              </a:rPr>
              <a:t>LEARNING OUTCOMES</a:t>
            </a:r>
            <a:endParaRPr lang="en-IN" sz="36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3BCED07-2D18-D6D1-8589-175A33EBE615}"/>
              </a:ext>
            </a:extLst>
          </p:cNvPr>
          <p:cNvSpPr>
            <a:spLocks noGrp="1"/>
          </p:cNvSpPr>
          <p:nvPr>
            <p:ph idx="1"/>
          </p:nvPr>
        </p:nvSpPr>
        <p:spPr>
          <a:xfrm>
            <a:off x="2850406" y="1905000"/>
            <a:ext cx="6748669" cy="4351338"/>
          </a:xfrm>
        </p:spPr>
        <p:txBody>
          <a:bodyPr/>
          <a:lstStyle/>
          <a:p>
            <a:r>
              <a:rPr lang="en-IN" b="1" dirty="0">
                <a:latin typeface="Times New Roman" panose="02020603050405020304" pitchFamily="18" charset="0"/>
                <a:cs typeface="Times New Roman" panose="02020603050405020304" pitchFamily="18" charset="0"/>
              </a:rPr>
              <a:t>Practical Legal Experience:</a:t>
            </a:r>
            <a:r>
              <a:rPr lang="en-IN" dirty="0">
                <a:latin typeface="Times New Roman" panose="02020603050405020304" pitchFamily="18" charset="0"/>
                <a:cs typeface="Times New Roman" panose="02020603050405020304" pitchFamily="18" charset="0"/>
              </a:rPr>
              <a:t> Interns gain hands-on experience by working on real legal matters and observing professional practices. </a:t>
            </a:r>
          </a:p>
          <a:p>
            <a:r>
              <a:rPr lang="en-IN" b="1" dirty="0">
                <a:latin typeface="Times New Roman" panose="02020603050405020304" pitchFamily="18" charset="0"/>
                <a:cs typeface="Times New Roman" panose="02020603050405020304" pitchFamily="18" charset="0"/>
              </a:rPr>
              <a:t>Better Understanding of Court Procedures:</a:t>
            </a:r>
            <a:r>
              <a:rPr lang="en-IN" dirty="0">
                <a:latin typeface="Times New Roman" panose="02020603050405020304" pitchFamily="18" charset="0"/>
                <a:cs typeface="Times New Roman" panose="02020603050405020304" pitchFamily="18" charset="0"/>
              </a:rPr>
              <a:t> They develop a clear understanding of how courts function and how legal proceedings are conducted. </a:t>
            </a:r>
          </a:p>
          <a:p>
            <a:r>
              <a:rPr lang="en-IN" b="1" dirty="0">
                <a:latin typeface="Times New Roman" panose="02020603050405020304" pitchFamily="18" charset="0"/>
                <a:cs typeface="Times New Roman" panose="02020603050405020304" pitchFamily="18" charset="0"/>
              </a:rPr>
              <a:t>Improved Drafting and Research Skills:</a:t>
            </a:r>
            <a:r>
              <a:rPr lang="en-IN" dirty="0">
                <a:latin typeface="Times New Roman" panose="02020603050405020304" pitchFamily="18" charset="0"/>
                <a:cs typeface="Times New Roman" panose="02020603050405020304" pitchFamily="18" charset="0"/>
              </a:rPr>
              <a:t> Regular involvement in legal drafting and research enhances their technical and professional competencies.</a:t>
            </a:r>
          </a:p>
          <a:p>
            <a:endParaRPr lang="en-IN" dirty="0"/>
          </a:p>
        </p:txBody>
      </p:sp>
    </p:spTree>
    <p:extLst>
      <p:ext uri="{BB962C8B-B14F-4D97-AF65-F5344CB8AC3E}">
        <p14:creationId xmlns:p14="http://schemas.microsoft.com/office/powerpoint/2010/main" val="30081489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40D87-D620-6D17-4B32-9E042CFA8BA7}"/>
              </a:ext>
            </a:extLst>
          </p:cNvPr>
          <p:cNvSpPr>
            <a:spLocks noGrp="1"/>
          </p:cNvSpPr>
          <p:nvPr>
            <p:ph type="title"/>
          </p:nvPr>
        </p:nvSpPr>
        <p:spPr>
          <a:xfrm>
            <a:off x="311426" y="1089853"/>
            <a:ext cx="10515600" cy="1325563"/>
          </a:xfrm>
        </p:spPr>
        <p:txBody>
          <a:bodyPr/>
          <a:lstStyle/>
          <a:p>
            <a:r>
              <a:rPr lang="en-IN" dirty="0"/>
              <a:t>                            </a:t>
            </a:r>
            <a:r>
              <a:rPr lang="en-IN" sz="3600" b="1" dirty="0">
                <a:latin typeface="Times New Roman" panose="02020603050405020304" pitchFamily="18" charset="0"/>
                <a:cs typeface="Times New Roman" panose="02020603050405020304" pitchFamily="18" charset="0"/>
              </a:rPr>
              <a:t>CONCLUSION</a:t>
            </a:r>
            <a:endParaRPr lang="en-IN" sz="36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7441F84-ACA0-7736-2309-93D9CFA28368}"/>
              </a:ext>
            </a:extLst>
          </p:cNvPr>
          <p:cNvSpPr>
            <a:spLocks noGrp="1"/>
          </p:cNvSpPr>
          <p:nvPr>
            <p:ph idx="1"/>
          </p:nvPr>
        </p:nvSpPr>
        <p:spPr>
          <a:xfrm>
            <a:off x="805070" y="2573517"/>
            <a:ext cx="8306629" cy="4185092"/>
          </a:xfrm>
        </p:spPr>
        <p:txBody>
          <a:bodyPr>
            <a:normAutofit/>
          </a:bodyPr>
          <a:lstStyle/>
          <a:p>
            <a:r>
              <a:rPr lang="en-IN" sz="2400" dirty="0">
                <a:latin typeface="Times New Roman" panose="02020603050405020304" pitchFamily="18" charset="0"/>
                <a:cs typeface="Times New Roman" panose="02020603050405020304" pitchFamily="18" charset="0"/>
              </a:rPr>
              <a:t>A structured internship program in the legal profession plays a vital role in preparing law students for their future careers. It combines theoretical knowledge with practical experience by providing exposure to courtroom proceedings, legal drafting, research work, and professional ethics. Through guided training under experienced advocates, interns develop essential legal and professional skills such as communication, analytical thinking, and time management. Overall, the program enhances legal understanding, builds confidence, and equips aspiring legal professionals with the practical competencies required for successful legal practice.</a:t>
            </a:r>
          </a:p>
          <a:p>
            <a:endParaRPr lang="en-IN" dirty="0"/>
          </a:p>
        </p:txBody>
      </p:sp>
      <p:pic>
        <p:nvPicPr>
          <p:cNvPr id="5" name="Picture 4">
            <a:extLst>
              <a:ext uri="{FF2B5EF4-FFF2-40B4-BE49-F238E27FC236}">
                <a16:creationId xmlns:a16="http://schemas.microsoft.com/office/drawing/2014/main" id="{FC0F2708-6AAC-AECA-D8DF-7226C254C99A}"/>
              </a:ext>
            </a:extLst>
          </p:cNvPr>
          <p:cNvPicPr>
            <a:picLocks noChangeAspect="1"/>
          </p:cNvPicPr>
          <p:nvPr/>
        </p:nvPicPr>
        <p:blipFill>
          <a:blip r:embed="rId2"/>
          <a:stretch>
            <a:fillRect/>
          </a:stretch>
        </p:blipFill>
        <p:spPr>
          <a:xfrm>
            <a:off x="8617225" y="313583"/>
            <a:ext cx="3345345" cy="2383176"/>
          </a:xfrm>
          <a:prstGeom prst="rect">
            <a:avLst/>
          </a:prstGeom>
        </p:spPr>
      </p:pic>
    </p:spTree>
    <p:extLst>
      <p:ext uri="{BB962C8B-B14F-4D97-AF65-F5344CB8AC3E}">
        <p14:creationId xmlns:p14="http://schemas.microsoft.com/office/powerpoint/2010/main" val="865631866"/>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61</TotalTime>
  <Words>954</Words>
  <Application>Microsoft Office PowerPoint</Application>
  <PresentationFormat>Widescreen</PresentationFormat>
  <Paragraphs>59</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Century Gothic</vt:lpstr>
      <vt:lpstr>Times New Roman</vt:lpstr>
      <vt:lpstr>Wingdings 3</vt:lpstr>
      <vt:lpstr>Wisp</vt:lpstr>
      <vt:lpstr>STRUCTURED INTERNSHIP PROGRAM IN LAW FIRM</vt:lpstr>
      <vt:lpstr>                         INTRODUCTION</vt:lpstr>
      <vt:lpstr>                                OBJECTIVES</vt:lpstr>
      <vt:lpstr>                 DURATION AND STRUCTURE</vt:lpstr>
      <vt:lpstr>                    AREAS OF LEGAL EXPOSURE</vt:lpstr>
      <vt:lpstr>             ROLES AND RESPONSIBILITIES </vt:lpstr>
      <vt:lpstr>                    COURTROOM EXPOSURE</vt:lpstr>
      <vt:lpstr>                    LEGAL DRAFTING SKILLS</vt:lpstr>
      <vt:lpstr>     PROFESSIONAL AND ETHICAL CONDUCT</vt:lpstr>
      <vt:lpstr>                      LEARNING OUTCOMES</vt:lpstr>
      <vt:lpstr>                            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Unnati Chaurasia</dc:creator>
  <cp:lastModifiedBy>Unnati Chaurasia</cp:lastModifiedBy>
  <cp:revision>1</cp:revision>
  <dcterms:created xsi:type="dcterms:W3CDTF">2026-07-26T14:12:27Z</dcterms:created>
  <dcterms:modified xsi:type="dcterms:W3CDTF">2026-07-28T05:44:49Z</dcterms:modified>
</cp:coreProperties>
</file>