
<file path=[Content_Types].xml><?xml version="1.0" encoding="utf-8"?>
<Types xmlns="http://schemas.openxmlformats.org/package/2006/content-types">
  <Default Extension="bmp" ContentType="image/bmp"/>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14"/>
  </p:notesMasterIdLst>
  <p:sldIdLst>
    <p:sldId id="268" r:id="rId2"/>
    <p:sldId id="257" r:id="rId3"/>
    <p:sldId id="258" r:id="rId4"/>
    <p:sldId id="259" r:id="rId5"/>
    <p:sldId id="270" r:id="rId6"/>
    <p:sldId id="260" r:id="rId7"/>
    <p:sldId id="262" r:id="rId8"/>
    <p:sldId id="263" r:id="rId9"/>
    <p:sldId id="267" r:id="rId10"/>
    <p:sldId id="261"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A0FFEF-57B0-41C0-BE2C-481C87470389}" v="1" dt="2026-07-06T04:30:50.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undo custSel modSld">
      <pc:chgData name="saif siddiqui" userId="96bb672f4a89912b" providerId="LiveId" clId="{A8B009FD-9389-4E07-BCFA-EC92353844F4}" dt="2026-07-06T04:40:35.119" v="22" actId="20577"/>
      <pc:docMkLst>
        <pc:docMk/>
      </pc:docMkLst>
      <pc:sldChg chg="addSp modSp mod">
        <pc:chgData name="saif siddiqui" userId="96bb672f4a89912b" providerId="LiveId" clId="{A8B009FD-9389-4E07-BCFA-EC92353844F4}" dt="2026-07-06T04:28:26.194" v="10" actId="1076"/>
        <pc:sldMkLst>
          <pc:docMk/>
          <pc:sldMk cId="3052619799" sldId="258"/>
        </pc:sldMkLst>
        <pc:picChg chg="add mod">
          <ac:chgData name="saif siddiqui" userId="96bb672f4a89912b" providerId="LiveId" clId="{A8B009FD-9389-4E07-BCFA-EC92353844F4}" dt="2026-07-06T04:28:26.194" v="10" actId="1076"/>
          <ac:picMkLst>
            <pc:docMk/>
            <pc:sldMk cId="3052619799" sldId="258"/>
            <ac:picMk id="5" creationId="{86615BB4-F96F-4230-631B-EDA23875B7CE}"/>
          </ac:picMkLst>
        </pc:picChg>
      </pc:sldChg>
      <pc:sldChg chg="addSp delSp modSp mod">
        <pc:chgData name="saif siddiqui" userId="96bb672f4a89912b" providerId="LiveId" clId="{A8B009FD-9389-4E07-BCFA-EC92353844F4}" dt="2026-07-06T04:31:12.531" v="20" actId="1076"/>
        <pc:sldMkLst>
          <pc:docMk/>
          <pc:sldMk cId="4154096456" sldId="260"/>
        </pc:sldMkLst>
        <pc:picChg chg="add del mod">
          <ac:chgData name="saif siddiqui" userId="96bb672f4a89912b" providerId="LiveId" clId="{A8B009FD-9389-4E07-BCFA-EC92353844F4}" dt="2026-07-06T04:30:10.973" v="14" actId="21"/>
          <ac:picMkLst>
            <pc:docMk/>
            <pc:sldMk cId="4154096456" sldId="260"/>
            <ac:picMk id="5" creationId="{8981F8BB-84AA-E74E-716C-B1B81AFC8AF3}"/>
          </ac:picMkLst>
        </pc:picChg>
        <pc:picChg chg="add mod">
          <ac:chgData name="saif siddiqui" userId="96bb672f4a89912b" providerId="LiveId" clId="{A8B009FD-9389-4E07-BCFA-EC92353844F4}" dt="2026-07-06T04:31:12.531" v="20" actId="1076"/>
          <ac:picMkLst>
            <pc:docMk/>
            <pc:sldMk cId="4154096456" sldId="260"/>
            <ac:picMk id="6" creationId="{5DE8F280-DA9A-798D-A3EB-63E0296B7931}"/>
          </ac:picMkLst>
        </pc:picChg>
      </pc:sldChg>
      <pc:sldChg chg="modSp mod">
        <pc:chgData name="saif siddiqui" userId="96bb672f4a89912b" providerId="LiveId" clId="{A8B009FD-9389-4E07-BCFA-EC92353844F4}" dt="2026-07-06T04:40:35.119" v="22" actId="20577"/>
        <pc:sldMkLst>
          <pc:docMk/>
          <pc:sldMk cId="1325662246" sldId="268"/>
        </pc:sldMkLst>
        <pc:spChg chg="mod">
          <ac:chgData name="saif siddiqui" userId="96bb672f4a89912b" providerId="LiveId" clId="{A8B009FD-9389-4E07-BCFA-EC92353844F4}" dt="2026-07-06T04:40:35.119" v="22" actId="20577"/>
          <ac:spMkLst>
            <pc:docMk/>
            <pc:sldMk cId="1325662246" sldId="268"/>
            <ac:spMk id="3" creationId="{ADAD2AA6-789C-F7CC-DAB0-FCBEA7F856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D2CC0-9E32-4BFF-9A30-5A703135585F}" type="datetimeFigureOut">
              <a:rPr lang="en-IN" smtClean="0"/>
              <a:t>06-07-2026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632BA-F3DD-428F-96CB-BBD4C3B7B4A4}" type="slidenum">
              <a:rPr lang="en-IN" smtClean="0"/>
              <a:t>‹#›</a:t>
            </a:fld>
            <a:endParaRPr lang="en-IN"/>
          </a:p>
        </p:txBody>
      </p:sp>
    </p:spTree>
    <p:extLst>
      <p:ext uri="{BB962C8B-B14F-4D97-AF65-F5344CB8AC3E}">
        <p14:creationId xmlns:p14="http://schemas.microsoft.com/office/powerpoint/2010/main" val="86034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5632BA-F3DD-428F-96CB-BBD4C3B7B4A4}" type="slidenum">
              <a:rPr lang="en-IN" smtClean="0"/>
              <a:t>1</a:t>
            </a:fld>
            <a:endParaRPr lang="en-IN"/>
          </a:p>
        </p:txBody>
      </p:sp>
    </p:spTree>
    <p:extLst>
      <p:ext uri="{BB962C8B-B14F-4D97-AF65-F5344CB8AC3E}">
        <p14:creationId xmlns:p14="http://schemas.microsoft.com/office/powerpoint/2010/main" val="2581979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5632BA-F3DD-428F-96CB-BBD4C3B7B4A4}" type="slidenum">
              <a:rPr lang="en-IN" smtClean="0"/>
              <a:t>4</a:t>
            </a:fld>
            <a:endParaRPr lang="en-IN"/>
          </a:p>
        </p:txBody>
      </p:sp>
    </p:spTree>
    <p:extLst>
      <p:ext uri="{BB962C8B-B14F-4D97-AF65-F5344CB8AC3E}">
        <p14:creationId xmlns:p14="http://schemas.microsoft.com/office/powerpoint/2010/main" val="3549716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C254F382-D67C-4718-A124-07BE060DA3CD}" type="datetimeFigureOut">
              <a:rPr lang="en-IN" smtClean="0"/>
              <a:t>06-07-2026</a:t>
            </a:fld>
            <a:endParaRPr lang="en-IN"/>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4210870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396240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254F382-D67C-4718-A124-07BE060DA3CD}" type="datetimeFigureOut">
              <a:rPr lang="en-IN" smtClean="0"/>
              <a:t>06-07-2026</a:t>
            </a:fld>
            <a:endParaRPr lang="en-IN"/>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IN"/>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1676551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149690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IN"/>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182691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IN"/>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4027975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IN"/>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796170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2CE7CE88-45AF-4BB8-936D-79243BCCC37B}" type="slidenum">
              <a:rPr lang="en-IN" smtClean="0"/>
              <a:t>‹#›</a:t>
            </a:fld>
            <a:endParaRPr lang="en-IN"/>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5574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C254F382-D67C-4718-A124-07BE060DA3CD}" type="datetimeFigureOut">
              <a:rPr lang="en-IN" smtClean="0"/>
              <a:t>06-07-2026</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221203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1677524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254F382-D67C-4718-A124-07BE060DA3CD}" type="datetimeFigureOut">
              <a:rPr lang="en-IN" smtClean="0"/>
              <a:t>06-07-2026</a:t>
            </a:fld>
            <a:endParaRPr lang="en-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384197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C254F382-D67C-4718-A124-07BE060DA3CD}" type="datetimeFigureOut">
              <a:rPr lang="en-IN" smtClean="0"/>
              <a:t>06-07-2026</a:t>
            </a:fld>
            <a:endParaRPr lang="en-IN"/>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IN"/>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2CE7CE88-45AF-4BB8-936D-79243BCCC37B}" type="slidenum">
              <a:rPr lang="en-IN" smtClean="0"/>
              <a:t>‹#›</a:t>
            </a:fld>
            <a:endParaRPr lang="en-IN"/>
          </a:p>
        </p:txBody>
      </p:sp>
    </p:spTree>
    <p:extLst>
      <p:ext uri="{BB962C8B-B14F-4D97-AF65-F5344CB8AC3E}">
        <p14:creationId xmlns:p14="http://schemas.microsoft.com/office/powerpoint/2010/main" val="867878800"/>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2CA4-C570-C35B-6464-097E6609A080}"/>
              </a:ext>
            </a:extLst>
          </p:cNvPr>
          <p:cNvSpPr>
            <a:spLocks noGrp="1"/>
          </p:cNvSpPr>
          <p:nvPr>
            <p:ph type="title"/>
          </p:nvPr>
        </p:nvSpPr>
        <p:spPr>
          <a:xfrm>
            <a:off x="1066800" y="642594"/>
            <a:ext cx="10058400" cy="1851224"/>
          </a:xfrm>
        </p:spPr>
        <p:txBody>
          <a:bodyPr>
            <a:normAutofit fontScale="90000"/>
          </a:bodyPr>
          <a:lstStyle/>
          <a:p>
            <a:pPr algn="just"/>
            <a:r>
              <a:rPr lang="en-IN" dirty="0">
                <a:latin typeface="Times New Roman" panose="02020603050405020304" pitchFamily="18" charset="0"/>
                <a:cs typeface="Times New Roman" panose="02020603050405020304" pitchFamily="18" charset="0"/>
              </a:rPr>
              <a:t>RESEARCH PROJECT REPORT IN FULFILMENT OF SUMMER INTERNSHIP PROJECT</a:t>
            </a:r>
            <a:endParaRPr lang="en-IN" dirty="0"/>
          </a:p>
        </p:txBody>
      </p:sp>
      <p:sp>
        <p:nvSpPr>
          <p:cNvPr id="3" name="Content Placeholder 2">
            <a:extLst>
              <a:ext uri="{FF2B5EF4-FFF2-40B4-BE49-F238E27FC236}">
                <a16:creationId xmlns:a16="http://schemas.microsoft.com/office/drawing/2014/main" id="{ADAD2AA6-789C-F7CC-DAB0-FCBEA7F8560B}"/>
              </a:ext>
            </a:extLst>
          </p:cNvPr>
          <p:cNvSpPr>
            <a:spLocks noGrp="1"/>
          </p:cNvSpPr>
          <p:nvPr>
            <p:ph idx="1"/>
          </p:nvPr>
        </p:nvSpPr>
        <p:spPr>
          <a:xfrm>
            <a:off x="1066800" y="2857500"/>
            <a:ext cx="10058400" cy="3177539"/>
          </a:xfrm>
        </p:spPr>
        <p:txBody>
          <a:bodyPr>
            <a:normAutofit fontScale="85000" lnSpcReduction="20000"/>
          </a:bodyPr>
          <a:lstStyle/>
          <a:p>
            <a:pPr marL="0" indent="0">
              <a:buNone/>
            </a:pPr>
            <a:r>
              <a:rPr lang="en-IN" dirty="0">
                <a:latin typeface="Times New Roman" panose="02020603050405020304" pitchFamily="18" charset="0"/>
                <a:cs typeface="Times New Roman" panose="02020603050405020304" pitchFamily="18" charset="0"/>
              </a:rPr>
              <a:t>                                                                                  </a:t>
            </a:r>
            <a:r>
              <a:rPr lang="en-IN" sz="3600" dirty="0">
                <a:latin typeface="Times New Roman" panose="02020603050405020304" pitchFamily="18" charset="0"/>
                <a:cs typeface="Times New Roman" panose="02020603050405020304" pitchFamily="18" charset="0"/>
              </a:rPr>
              <a:t>TOPIC:</a:t>
            </a:r>
          </a:p>
          <a:p>
            <a:pPr marL="0" indent="0">
              <a:buNone/>
            </a:pPr>
            <a:r>
              <a:rPr lang="en-IN" sz="3600" dirty="0">
                <a:latin typeface="Times New Roman" panose="02020603050405020304" pitchFamily="18" charset="0"/>
                <a:cs typeface="Times New Roman" panose="02020603050405020304" pitchFamily="18" charset="0"/>
              </a:rPr>
              <a:t>             </a:t>
            </a:r>
            <a:r>
              <a:rPr lang="en-IN" sz="3600" b="1" dirty="0">
                <a:solidFill>
                  <a:srgbClr val="00B0F0"/>
                </a:solidFill>
                <a:latin typeface="Times New Roman" panose="02020603050405020304" pitchFamily="18" charset="0"/>
                <a:cs typeface="Times New Roman" panose="02020603050405020304" pitchFamily="18" charset="0"/>
              </a:rPr>
              <a:t>CORPORATE SOCIAL RESPONSIBILITY</a:t>
            </a:r>
          </a:p>
          <a:p>
            <a:pPr marL="0" indent="0">
              <a:buNone/>
            </a:pPr>
            <a:r>
              <a:rPr lang="en-IN" sz="3600" b="1" dirty="0">
                <a:solidFill>
                  <a:srgbClr val="00B0F0"/>
                </a:solidFill>
                <a:latin typeface="Times New Roman" panose="02020603050405020304" pitchFamily="18" charset="0"/>
                <a:cs typeface="Times New Roman" panose="02020603050405020304" pitchFamily="18" charset="0"/>
              </a:rPr>
              <a:t>                                         (CSR)</a:t>
            </a:r>
          </a:p>
          <a:p>
            <a:pPr marL="0" indent="0">
              <a:buNone/>
            </a:pPr>
            <a:r>
              <a:rPr lang="en-IN" dirty="0">
                <a:latin typeface="Times New Roman" panose="02020603050405020304" pitchFamily="18" charset="0"/>
                <a:cs typeface="Times New Roman" panose="02020603050405020304" pitchFamily="18" charset="0"/>
              </a:rPr>
              <a:t>  </a:t>
            </a:r>
            <a:r>
              <a:rPr lang="en-IN" sz="2800" dirty="0">
                <a:solidFill>
                  <a:srgbClr val="00B0F0"/>
                </a:solidFill>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SUBMITTED BY:                                                                                                              SUBMITTED TO:</a:t>
            </a:r>
          </a:p>
          <a:p>
            <a:pPr marL="0" indent="0">
              <a:buNone/>
            </a:pPr>
            <a:r>
              <a:rPr lang="en-IN" sz="2400" b="1" dirty="0">
                <a:solidFill>
                  <a:srgbClr val="00B0F0"/>
                </a:solidFill>
                <a:latin typeface="Times New Roman" panose="02020603050405020304" pitchFamily="18" charset="0"/>
                <a:cs typeface="Times New Roman" panose="02020603050405020304" pitchFamily="18" charset="0"/>
              </a:rPr>
              <a:t>Saniya Usmani                                                                                 </a:t>
            </a:r>
            <a:r>
              <a:rPr lang="en-IN" sz="2400" b="1">
                <a:solidFill>
                  <a:srgbClr val="00B0F0"/>
                </a:solidFill>
                <a:latin typeface="Times New Roman" panose="02020603050405020304" pitchFamily="18" charset="0"/>
                <a:cs typeface="Times New Roman" panose="02020603050405020304" pitchFamily="18" charset="0"/>
              </a:rPr>
              <a:t>Shashwat </a:t>
            </a:r>
            <a:r>
              <a:rPr lang="en-IN" sz="2400" b="1" dirty="0">
                <a:solidFill>
                  <a:srgbClr val="00B0F0"/>
                </a:solidFill>
                <a:latin typeface="Times New Roman" panose="02020603050405020304" pitchFamily="18" charset="0"/>
                <a:cs typeface="Times New Roman" panose="02020603050405020304" pitchFamily="18" charset="0"/>
              </a:rPr>
              <a:t>S</a:t>
            </a:r>
            <a:r>
              <a:rPr lang="en-IN" sz="2400" b="1">
                <a:solidFill>
                  <a:srgbClr val="00B0F0"/>
                </a:solidFill>
                <a:latin typeface="Times New Roman" panose="02020603050405020304" pitchFamily="18" charset="0"/>
                <a:cs typeface="Times New Roman" panose="02020603050405020304" pitchFamily="18" charset="0"/>
              </a:rPr>
              <a:t>inghal</a:t>
            </a:r>
            <a:endParaRPr lang="en-IN" dirty="0"/>
          </a:p>
        </p:txBody>
      </p:sp>
    </p:spTree>
    <p:extLst>
      <p:ext uri="{BB962C8B-B14F-4D97-AF65-F5344CB8AC3E}">
        <p14:creationId xmlns:p14="http://schemas.microsoft.com/office/powerpoint/2010/main" val="1325662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21DB-6C5A-EE45-0212-54C6DC05AF82}"/>
              </a:ext>
            </a:extLst>
          </p:cNvPr>
          <p:cNvSpPr>
            <a:spLocks noGrp="1"/>
          </p:cNvSpPr>
          <p:nvPr>
            <p:ph type="title"/>
          </p:nvPr>
        </p:nvSpPr>
        <p:spPr/>
        <p:txBody>
          <a:bodyPr/>
          <a:lstStyle/>
          <a:p>
            <a:r>
              <a:rPr lang="en-IN" b="1" dirty="0"/>
              <a:t>What is CSR?</a:t>
            </a:r>
            <a:endParaRPr lang="en-IN" dirty="0"/>
          </a:p>
        </p:txBody>
      </p:sp>
      <p:sp>
        <p:nvSpPr>
          <p:cNvPr id="3" name="Content Placeholder 2">
            <a:extLst>
              <a:ext uri="{FF2B5EF4-FFF2-40B4-BE49-F238E27FC236}">
                <a16:creationId xmlns:a16="http://schemas.microsoft.com/office/drawing/2014/main" id="{EAF0D61C-9D06-7688-09D9-F4DCE6E80C13}"/>
              </a:ext>
            </a:extLst>
          </p:cNvPr>
          <p:cNvSpPr>
            <a:spLocks noGrp="1"/>
          </p:cNvSpPr>
          <p:nvPr>
            <p:ph idx="1"/>
          </p:nvPr>
        </p:nvSpPr>
        <p:spPr/>
        <p:txBody>
          <a:bodyPr/>
          <a:lstStyle/>
          <a:p>
            <a:r>
              <a:rPr lang="en-IN" dirty="0"/>
              <a:t>Corporate Social Responsibility (CSR) is a company's commitment to operate ethically. </a:t>
            </a:r>
          </a:p>
          <a:p>
            <a:r>
              <a:rPr lang="en-IN" dirty="0"/>
              <a:t>It involves contributing to economic development while improving the quality of life of employees, communities, and society. </a:t>
            </a:r>
          </a:p>
          <a:p>
            <a:r>
              <a:rPr lang="en-IN" dirty="0"/>
              <a:t>CSR focuses on balancing </a:t>
            </a:r>
            <a:r>
              <a:rPr lang="en-IN" b="1" dirty="0"/>
              <a:t>People, Planet, and Profit</a:t>
            </a:r>
            <a:r>
              <a:rPr lang="en-IN" dirty="0"/>
              <a:t>.</a:t>
            </a:r>
          </a:p>
          <a:p>
            <a:endParaRPr lang="en-IN" dirty="0"/>
          </a:p>
        </p:txBody>
      </p:sp>
      <p:pic>
        <p:nvPicPr>
          <p:cNvPr id="4" name="Picture 3" descr="csr-scaled.jpeg (2560×1707)">
            <a:extLst>
              <a:ext uri="{FF2B5EF4-FFF2-40B4-BE49-F238E27FC236}">
                <a16:creationId xmlns:a16="http://schemas.microsoft.com/office/drawing/2014/main" id="{F157F5C2-7D4C-16AC-4A67-78BDD408B7B0}"/>
              </a:ext>
            </a:extLst>
          </p:cNvPr>
          <p:cNvPicPr>
            <a:picLocks noChangeAspect="1"/>
          </p:cNvPicPr>
          <p:nvPr/>
        </p:nvPicPr>
        <p:blipFill>
          <a:blip r:embed="rId2"/>
          <a:stretch>
            <a:fillRect/>
          </a:stretch>
        </p:blipFill>
        <p:spPr>
          <a:xfrm>
            <a:off x="7793183" y="3751118"/>
            <a:ext cx="3138053" cy="2283922"/>
          </a:xfrm>
          <a:prstGeom prst="rect">
            <a:avLst/>
          </a:prstGeom>
        </p:spPr>
      </p:pic>
    </p:spTree>
    <p:extLst>
      <p:ext uri="{BB962C8B-B14F-4D97-AF65-F5344CB8AC3E}">
        <p14:creationId xmlns:p14="http://schemas.microsoft.com/office/powerpoint/2010/main" val="1218363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3DB3B-E917-B958-7119-BF7AC515B075}"/>
              </a:ext>
            </a:extLst>
          </p:cNvPr>
          <p:cNvSpPr>
            <a:spLocks noGrp="1"/>
          </p:cNvSpPr>
          <p:nvPr>
            <p:ph type="title"/>
          </p:nvPr>
        </p:nvSpPr>
        <p:spPr/>
        <p:txBody>
          <a:bodyPr/>
          <a:lstStyle/>
          <a:p>
            <a:r>
              <a:rPr lang="en-IN" b="1" dirty="0"/>
              <a:t>Objectives of CSR</a:t>
            </a:r>
            <a:endParaRPr lang="en-IN" dirty="0"/>
          </a:p>
        </p:txBody>
      </p:sp>
      <p:sp>
        <p:nvSpPr>
          <p:cNvPr id="3" name="Content Placeholder 2">
            <a:extLst>
              <a:ext uri="{FF2B5EF4-FFF2-40B4-BE49-F238E27FC236}">
                <a16:creationId xmlns:a16="http://schemas.microsoft.com/office/drawing/2014/main" id="{044B9166-3F12-7D5A-7B28-0B661D5AD1D3}"/>
              </a:ext>
            </a:extLst>
          </p:cNvPr>
          <p:cNvSpPr>
            <a:spLocks noGrp="1"/>
          </p:cNvSpPr>
          <p:nvPr>
            <p:ph idx="1"/>
          </p:nvPr>
        </p:nvSpPr>
        <p:spPr/>
        <p:txBody>
          <a:bodyPr/>
          <a:lstStyle/>
          <a:p>
            <a:r>
              <a:rPr lang="en-IN" dirty="0"/>
              <a:t>Promote ethical business practices. </a:t>
            </a:r>
          </a:p>
          <a:p>
            <a:r>
              <a:rPr lang="en-IN" dirty="0"/>
              <a:t>Protect the environment. </a:t>
            </a:r>
          </a:p>
          <a:p>
            <a:r>
              <a:rPr lang="en-IN" dirty="0"/>
              <a:t>Improve community welfare. </a:t>
            </a:r>
          </a:p>
          <a:p>
            <a:r>
              <a:rPr lang="en-IN" dirty="0"/>
              <a:t>Enhance employee well-being. </a:t>
            </a:r>
          </a:p>
          <a:p>
            <a:r>
              <a:rPr lang="en-IN" dirty="0"/>
              <a:t>Build customer trust and brand reputation. </a:t>
            </a:r>
          </a:p>
          <a:p>
            <a:r>
              <a:rPr lang="en-IN" dirty="0"/>
              <a:t>Support sustainable development.</a:t>
            </a:r>
          </a:p>
          <a:p>
            <a:endParaRPr lang="en-IN" dirty="0"/>
          </a:p>
        </p:txBody>
      </p:sp>
      <p:pic>
        <p:nvPicPr>
          <p:cNvPr id="5" name="Picture 4">
            <a:extLst>
              <a:ext uri="{FF2B5EF4-FFF2-40B4-BE49-F238E27FC236}">
                <a16:creationId xmlns:a16="http://schemas.microsoft.com/office/drawing/2014/main" id="{86615BB4-F96F-4230-631B-EDA23875B7CE}"/>
              </a:ext>
            </a:extLst>
          </p:cNvPr>
          <p:cNvPicPr>
            <a:picLocks noChangeAspect="1"/>
          </p:cNvPicPr>
          <p:nvPr/>
        </p:nvPicPr>
        <p:blipFill>
          <a:blip r:embed="rId2"/>
          <a:stretch>
            <a:fillRect/>
          </a:stretch>
        </p:blipFill>
        <p:spPr>
          <a:xfrm>
            <a:off x="8194963" y="3576116"/>
            <a:ext cx="3321627" cy="2639290"/>
          </a:xfrm>
          <a:prstGeom prst="rect">
            <a:avLst/>
          </a:prstGeom>
        </p:spPr>
      </p:pic>
    </p:spTree>
    <p:extLst>
      <p:ext uri="{BB962C8B-B14F-4D97-AF65-F5344CB8AC3E}">
        <p14:creationId xmlns:p14="http://schemas.microsoft.com/office/powerpoint/2010/main" val="305261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588C-1AF4-ED68-D4E4-24392C882C4F}"/>
              </a:ext>
            </a:extLst>
          </p:cNvPr>
          <p:cNvSpPr>
            <a:spLocks noGrp="1"/>
          </p:cNvSpPr>
          <p:nvPr>
            <p:ph type="title"/>
          </p:nvPr>
        </p:nvSpPr>
        <p:spPr/>
        <p:txBody>
          <a:bodyPr/>
          <a:lstStyle/>
          <a:p>
            <a:r>
              <a:rPr lang="en-IN" b="1" dirty="0"/>
              <a:t>Types of CSR</a:t>
            </a:r>
            <a:endParaRPr lang="en-IN" dirty="0"/>
          </a:p>
        </p:txBody>
      </p:sp>
      <p:sp>
        <p:nvSpPr>
          <p:cNvPr id="3" name="Content Placeholder 2">
            <a:extLst>
              <a:ext uri="{FF2B5EF4-FFF2-40B4-BE49-F238E27FC236}">
                <a16:creationId xmlns:a16="http://schemas.microsoft.com/office/drawing/2014/main" id="{A12899A5-E327-58C8-B39F-831AC4885F1F}"/>
              </a:ext>
            </a:extLst>
          </p:cNvPr>
          <p:cNvSpPr>
            <a:spLocks noGrp="1"/>
          </p:cNvSpPr>
          <p:nvPr>
            <p:ph idx="1"/>
          </p:nvPr>
        </p:nvSpPr>
        <p:spPr>
          <a:xfrm>
            <a:off x="838200" y="1825625"/>
            <a:ext cx="4313903" cy="4351338"/>
          </a:xfrm>
        </p:spPr>
        <p:txBody>
          <a:bodyPr>
            <a:normAutofit/>
          </a:bodyPr>
          <a:lstStyle/>
          <a:p>
            <a:pPr marL="0" indent="0">
              <a:buNone/>
            </a:pPr>
            <a:r>
              <a:rPr lang="en-IN" sz="2000" b="1" dirty="0"/>
              <a:t>1. Environmental Responsibility</a:t>
            </a:r>
          </a:p>
          <a:p>
            <a:r>
              <a:rPr lang="en-IN" sz="2000" dirty="0"/>
              <a:t>Reducing pollution </a:t>
            </a:r>
          </a:p>
          <a:p>
            <a:r>
              <a:rPr lang="en-IN" sz="2000" dirty="0"/>
              <a:t>Recycling and waste management </a:t>
            </a:r>
          </a:p>
          <a:p>
            <a:r>
              <a:rPr lang="en-IN" sz="2000" dirty="0"/>
              <a:t>Using renewable energy </a:t>
            </a:r>
          </a:p>
          <a:p>
            <a:pPr marL="0" indent="0">
              <a:buNone/>
            </a:pPr>
            <a:r>
              <a:rPr lang="en-IN" sz="2000" b="1" dirty="0"/>
              <a:t>2. Ethical Responsibility</a:t>
            </a:r>
          </a:p>
          <a:p>
            <a:r>
              <a:rPr lang="en-IN" sz="2000" dirty="0"/>
              <a:t>Fair treatment of employees </a:t>
            </a:r>
          </a:p>
          <a:p>
            <a:r>
              <a:rPr lang="en-IN" sz="2000" dirty="0"/>
              <a:t>Honest business practices </a:t>
            </a:r>
          </a:p>
          <a:p>
            <a:r>
              <a:rPr lang="en-IN" sz="2000" dirty="0"/>
              <a:t>Equal opportunities </a:t>
            </a:r>
          </a:p>
          <a:p>
            <a:pPr marL="0" indent="0">
              <a:buNone/>
            </a:pPr>
            <a:endParaRPr lang="en-IN" dirty="0"/>
          </a:p>
        </p:txBody>
      </p:sp>
      <p:sp>
        <p:nvSpPr>
          <p:cNvPr id="4" name="TextBox 3">
            <a:extLst>
              <a:ext uri="{FF2B5EF4-FFF2-40B4-BE49-F238E27FC236}">
                <a16:creationId xmlns:a16="http://schemas.microsoft.com/office/drawing/2014/main" id="{C01C953B-AC38-F5B8-66C1-97477453330E}"/>
              </a:ext>
            </a:extLst>
          </p:cNvPr>
          <p:cNvSpPr txBox="1"/>
          <p:nvPr/>
        </p:nvSpPr>
        <p:spPr>
          <a:xfrm>
            <a:off x="5348748" y="1690688"/>
            <a:ext cx="5063613" cy="5940088"/>
          </a:xfrm>
          <a:prstGeom prst="rect">
            <a:avLst/>
          </a:prstGeom>
          <a:noFill/>
        </p:spPr>
        <p:txBody>
          <a:bodyPr wrap="square" rtlCol="0">
            <a:spAutoFit/>
          </a:bodyPr>
          <a:lstStyle/>
          <a:p>
            <a:r>
              <a:rPr lang="en-IN" sz="2800" b="1" dirty="0"/>
              <a:t>3. Philanthropic Responsibility</a:t>
            </a:r>
          </a:p>
          <a:p>
            <a:r>
              <a:rPr lang="en-IN" sz="2800" dirty="0"/>
              <a:t>Donations to charities </a:t>
            </a:r>
          </a:p>
          <a:p>
            <a:r>
              <a:rPr lang="en-IN" sz="2800" dirty="0"/>
              <a:t>Educational support </a:t>
            </a:r>
          </a:p>
          <a:p>
            <a:r>
              <a:rPr lang="en-IN" sz="2800" dirty="0"/>
              <a:t>Healthcare initiatives </a:t>
            </a:r>
          </a:p>
          <a:p>
            <a:r>
              <a:rPr lang="en-IN" sz="2800" b="1" dirty="0"/>
              <a:t>4. Economic Responsibility</a:t>
            </a:r>
          </a:p>
          <a:p>
            <a:r>
              <a:rPr lang="en-IN" sz="2800" dirty="0"/>
              <a:t>Sustainable business growth </a:t>
            </a:r>
          </a:p>
          <a:p>
            <a:r>
              <a:rPr lang="en-IN" sz="2800" dirty="0"/>
              <a:t>Creating jobs </a:t>
            </a:r>
          </a:p>
          <a:p>
            <a:r>
              <a:rPr lang="en-IN" sz="2800" dirty="0"/>
              <a:t>Responsible investments</a:t>
            </a:r>
          </a:p>
          <a:p>
            <a:endParaRPr lang="en-IN" sz="2800" dirty="0"/>
          </a:p>
          <a:p>
            <a:endParaRPr lang="en-IN" sz="2800" dirty="0"/>
          </a:p>
          <a:p>
            <a:endParaRPr lang="en-IN" sz="2800"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773777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F201-297C-4E78-6732-C2EAA497CB8B}"/>
              </a:ext>
            </a:extLst>
          </p:cNvPr>
          <p:cNvSpPr>
            <a:spLocks noGrp="1"/>
          </p:cNvSpPr>
          <p:nvPr>
            <p:ph type="title"/>
          </p:nvPr>
        </p:nvSpPr>
        <p:spPr>
          <a:xfrm>
            <a:off x="1066800" y="642594"/>
            <a:ext cx="10058400" cy="801742"/>
          </a:xfrm>
        </p:spPr>
        <p:txBody>
          <a:bodyPr>
            <a:normAutofit/>
          </a:bodyPr>
          <a:lstStyle/>
          <a:p>
            <a:r>
              <a:rPr lang="en-IN" dirty="0"/>
              <a:t>CSR PYRAMID</a:t>
            </a:r>
          </a:p>
        </p:txBody>
      </p:sp>
      <p:sp>
        <p:nvSpPr>
          <p:cNvPr id="6" name="TextBox 5">
            <a:extLst>
              <a:ext uri="{FF2B5EF4-FFF2-40B4-BE49-F238E27FC236}">
                <a16:creationId xmlns:a16="http://schemas.microsoft.com/office/drawing/2014/main" id="{84E94AF7-2390-14DA-0001-4712AE126FC4}"/>
              </a:ext>
            </a:extLst>
          </p:cNvPr>
          <p:cNvSpPr txBox="1"/>
          <p:nvPr/>
        </p:nvSpPr>
        <p:spPr>
          <a:xfrm>
            <a:off x="5395480" y="3059668"/>
            <a:ext cx="6094268" cy="369332"/>
          </a:xfrm>
          <a:prstGeom prst="rect">
            <a:avLst/>
          </a:prstGeom>
          <a:noFill/>
        </p:spPr>
        <p:txBody>
          <a:bodyPr wrap="square">
            <a:spAutoFit/>
          </a:bodyPr>
          <a:lstStyle/>
          <a:p>
            <a:endParaRPr lang="en-IN" dirty="0"/>
          </a:p>
        </p:txBody>
      </p:sp>
      <p:pic>
        <p:nvPicPr>
          <p:cNvPr id="13" name="Picture 12" descr="CSR_pyramid-1000w.png (1000×705)">
            <a:extLst>
              <a:ext uri="{FF2B5EF4-FFF2-40B4-BE49-F238E27FC236}">
                <a16:creationId xmlns:a16="http://schemas.microsoft.com/office/drawing/2014/main" id="{5A63E305-44BA-584F-A001-7A667DF45273}"/>
              </a:ext>
            </a:extLst>
          </p:cNvPr>
          <p:cNvPicPr>
            <a:picLocks noChangeAspect="1"/>
          </p:cNvPicPr>
          <p:nvPr/>
        </p:nvPicPr>
        <p:blipFill>
          <a:blip r:embed="rId2"/>
          <a:stretch>
            <a:fillRect/>
          </a:stretch>
        </p:blipFill>
        <p:spPr>
          <a:xfrm>
            <a:off x="1288473" y="1600200"/>
            <a:ext cx="9060872" cy="4615206"/>
          </a:xfrm>
          <a:prstGeom prst="rect">
            <a:avLst/>
          </a:prstGeom>
        </p:spPr>
      </p:pic>
    </p:spTree>
    <p:extLst>
      <p:ext uri="{BB962C8B-B14F-4D97-AF65-F5344CB8AC3E}">
        <p14:creationId xmlns:p14="http://schemas.microsoft.com/office/powerpoint/2010/main" val="422296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DC2C-3879-6AE1-DA06-2FAD4213B13E}"/>
              </a:ext>
            </a:extLst>
          </p:cNvPr>
          <p:cNvSpPr>
            <a:spLocks noGrp="1"/>
          </p:cNvSpPr>
          <p:nvPr>
            <p:ph type="title"/>
          </p:nvPr>
        </p:nvSpPr>
        <p:spPr/>
        <p:txBody>
          <a:bodyPr>
            <a:normAutofit fontScale="90000"/>
          </a:bodyPr>
          <a:lstStyle/>
          <a:p>
            <a:r>
              <a:rPr lang="en-IN" b="1" dirty="0"/>
              <a:t>CSR in India</a:t>
            </a:r>
            <a:br>
              <a:rPr lang="en-IN" b="1" dirty="0"/>
            </a:br>
            <a:endParaRPr lang="en-IN" dirty="0"/>
          </a:p>
        </p:txBody>
      </p:sp>
      <p:sp>
        <p:nvSpPr>
          <p:cNvPr id="3" name="Content Placeholder 2">
            <a:extLst>
              <a:ext uri="{FF2B5EF4-FFF2-40B4-BE49-F238E27FC236}">
                <a16:creationId xmlns:a16="http://schemas.microsoft.com/office/drawing/2014/main" id="{DABC6E69-3129-EF46-A6FA-35E1DA7340DD}"/>
              </a:ext>
            </a:extLst>
          </p:cNvPr>
          <p:cNvSpPr>
            <a:spLocks noGrp="1"/>
          </p:cNvSpPr>
          <p:nvPr>
            <p:ph idx="1"/>
          </p:nvPr>
        </p:nvSpPr>
        <p:spPr/>
        <p:txBody>
          <a:bodyPr>
            <a:normAutofit/>
          </a:bodyPr>
          <a:lstStyle/>
          <a:p>
            <a:r>
              <a:rPr lang="en-IN" dirty="0"/>
              <a:t>Under the </a:t>
            </a:r>
            <a:r>
              <a:rPr lang="en-IN" b="1" dirty="0"/>
              <a:t>Companies Act, 2013</a:t>
            </a:r>
            <a:r>
              <a:rPr lang="en-IN" dirty="0"/>
              <a:t>, eligible companies must spend </a:t>
            </a:r>
            <a:r>
              <a:rPr lang="en-IN" b="1" dirty="0"/>
              <a:t>at least 2% of their average net profits</a:t>
            </a:r>
            <a:r>
              <a:rPr lang="en-IN" dirty="0"/>
              <a:t> from the previous three financial years on CSR activities. </a:t>
            </a:r>
          </a:p>
          <a:p>
            <a:r>
              <a:rPr lang="en-IN" dirty="0"/>
              <a:t>Common CSR areas: </a:t>
            </a:r>
          </a:p>
          <a:p>
            <a:pPr lvl="1"/>
            <a:r>
              <a:rPr lang="en-IN" dirty="0"/>
              <a:t>Education </a:t>
            </a:r>
          </a:p>
          <a:p>
            <a:pPr lvl="1"/>
            <a:r>
              <a:rPr lang="en-IN" dirty="0"/>
              <a:t>Healthcare </a:t>
            </a:r>
          </a:p>
          <a:p>
            <a:pPr lvl="1"/>
            <a:r>
              <a:rPr lang="en-IN" dirty="0"/>
              <a:t>Women empowerment </a:t>
            </a:r>
          </a:p>
          <a:p>
            <a:pPr lvl="1"/>
            <a:r>
              <a:rPr lang="en-IN" dirty="0"/>
              <a:t>Rural development </a:t>
            </a:r>
          </a:p>
          <a:p>
            <a:pPr lvl="1"/>
            <a:r>
              <a:rPr lang="en-IN" dirty="0"/>
              <a:t>Environmental sustainability </a:t>
            </a:r>
          </a:p>
          <a:p>
            <a:pPr lvl="1"/>
            <a:r>
              <a:rPr lang="en-IN" dirty="0"/>
              <a:t>Skill development </a:t>
            </a:r>
          </a:p>
          <a:p>
            <a:pPr marL="0" indent="0">
              <a:buNone/>
            </a:pPr>
            <a:br>
              <a:rPr lang="en-IN" dirty="0"/>
            </a:br>
            <a:endParaRPr lang="en-IN" dirty="0"/>
          </a:p>
        </p:txBody>
      </p:sp>
      <p:pic>
        <p:nvPicPr>
          <p:cNvPr id="6" name="Picture 5" descr="csr-corporate-social-responsibility-sustainability-goals-market-ethics-resources-sincerity-long-term-vector-infographics-poster-design-banner_337664-130.jpg (2000×2000)">
            <a:extLst>
              <a:ext uri="{FF2B5EF4-FFF2-40B4-BE49-F238E27FC236}">
                <a16:creationId xmlns:a16="http://schemas.microsoft.com/office/drawing/2014/main" id="{5DE8F280-DA9A-798D-A3EB-63E0296B7931}"/>
              </a:ext>
            </a:extLst>
          </p:cNvPr>
          <p:cNvPicPr>
            <a:picLocks noChangeAspect="1"/>
          </p:cNvPicPr>
          <p:nvPr/>
        </p:nvPicPr>
        <p:blipFill>
          <a:blip r:embed="rId2"/>
          <a:stretch>
            <a:fillRect/>
          </a:stretch>
        </p:blipFill>
        <p:spPr>
          <a:xfrm>
            <a:off x="7595754" y="3719944"/>
            <a:ext cx="3934691" cy="2495462"/>
          </a:xfrm>
          <a:prstGeom prst="rect">
            <a:avLst/>
          </a:prstGeom>
        </p:spPr>
      </p:pic>
    </p:spTree>
    <p:extLst>
      <p:ext uri="{BB962C8B-B14F-4D97-AF65-F5344CB8AC3E}">
        <p14:creationId xmlns:p14="http://schemas.microsoft.com/office/powerpoint/2010/main" val="415409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0E3D9-FC78-EA91-7337-0EFC52EFACBD}"/>
              </a:ext>
            </a:extLst>
          </p:cNvPr>
          <p:cNvSpPr>
            <a:spLocks noGrp="1"/>
          </p:cNvSpPr>
          <p:nvPr>
            <p:ph type="title"/>
          </p:nvPr>
        </p:nvSpPr>
        <p:spPr/>
        <p:txBody>
          <a:bodyPr>
            <a:normAutofit/>
          </a:bodyPr>
          <a:lstStyle/>
          <a:p>
            <a:r>
              <a:rPr lang="en-IN" sz="4000" b="1" dirty="0"/>
              <a:t>Section 135 of the Companies Act, 2013</a:t>
            </a:r>
            <a:endParaRPr lang="en-IN" sz="4000" dirty="0"/>
          </a:p>
        </p:txBody>
      </p:sp>
      <p:sp>
        <p:nvSpPr>
          <p:cNvPr id="3" name="Content Placeholder 2">
            <a:extLst>
              <a:ext uri="{FF2B5EF4-FFF2-40B4-BE49-F238E27FC236}">
                <a16:creationId xmlns:a16="http://schemas.microsoft.com/office/drawing/2014/main" id="{90C0A921-F324-56A1-3127-9ABDE03ADD31}"/>
              </a:ext>
            </a:extLst>
          </p:cNvPr>
          <p:cNvSpPr>
            <a:spLocks noGrp="1"/>
          </p:cNvSpPr>
          <p:nvPr>
            <p:ph idx="1"/>
          </p:nvPr>
        </p:nvSpPr>
        <p:spPr>
          <a:xfrm>
            <a:off x="838200" y="1735282"/>
            <a:ext cx="10515600" cy="4623954"/>
          </a:xfrm>
        </p:spPr>
        <p:txBody>
          <a:bodyPr>
            <a:normAutofit/>
          </a:bodyPr>
          <a:lstStyle/>
          <a:p>
            <a:pPr marL="0" indent="0">
              <a:buNone/>
            </a:pPr>
            <a:r>
              <a:rPr lang="en-IN" dirty="0"/>
              <a:t>Section 135 of the Companies Act, 2013 makes Corporate Social Responsibility (CSR) mandatory for certain companies in India. It applies to companies that satisfy any one of the following criteria during the immediately preceding financial year:</a:t>
            </a:r>
          </a:p>
          <a:p>
            <a:r>
              <a:rPr lang="en-IN" dirty="0"/>
              <a:t>Net worth of </a:t>
            </a:r>
            <a:r>
              <a:rPr lang="en-IN" b="1" dirty="0"/>
              <a:t>₹500 crore or more</a:t>
            </a:r>
            <a:r>
              <a:rPr lang="en-IN" dirty="0"/>
              <a:t>, or</a:t>
            </a:r>
          </a:p>
          <a:p>
            <a:r>
              <a:rPr lang="en-IN" dirty="0"/>
              <a:t>Turnover of </a:t>
            </a:r>
            <a:r>
              <a:rPr lang="en-IN" b="1" dirty="0"/>
              <a:t>₹1,000 crore or more</a:t>
            </a:r>
            <a:r>
              <a:rPr lang="en-IN" dirty="0"/>
              <a:t>, or</a:t>
            </a:r>
          </a:p>
          <a:p>
            <a:r>
              <a:rPr lang="en-IN" dirty="0"/>
              <a:t>Net profit of </a:t>
            </a:r>
            <a:r>
              <a:rPr lang="en-IN" b="1" dirty="0"/>
              <a:t>₹5 crore or more</a:t>
            </a:r>
            <a:r>
              <a:rPr lang="en-IN" dirty="0"/>
              <a:t>.</a:t>
            </a:r>
          </a:p>
          <a:p>
            <a:pPr marL="0" indent="0">
              <a:buNone/>
            </a:pPr>
            <a:r>
              <a:rPr lang="en-IN" dirty="0"/>
              <a:t>Eligible companies must:</a:t>
            </a:r>
          </a:p>
          <a:p>
            <a:r>
              <a:rPr lang="en-IN" dirty="0"/>
              <a:t>Constitute a </a:t>
            </a:r>
            <a:r>
              <a:rPr lang="en-IN" b="1" dirty="0"/>
              <a:t>CSR Committee</a:t>
            </a:r>
            <a:r>
              <a:rPr lang="en-IN" dirty="0"/>
              <a:t> of the Board (where applicable).</a:t>
            </a:r>
          </a:p>
          <a:p>
            <a:r>
              <a:rPr lang="en-IN" dirty="0"/>
              <a:t>Formulate and recommend a CSR Policy.</a:t>
            </a:r>
          </a:p>
          <a:p>
            <a:r>
              <a:rPr lang="en-IN" dirty="0"/>
              <a:t>Ensure that the company spends </a:t>
            </a:r>
            <a:r>
              <a:rPr lang="en-IN" b="1" dirty="0"/>
              <a:t>at least 2% of the average net profits</a:t>
            </a:r>
            <a:r>
              <a:rPr lang="en-IN" dirty="0"/>
              <a:t> made during the three immediately preceding financial years on eligible CSR activities.</a:t>
            </a:r>
          </a:p>
          <a:p>
            <a:r>
              <a:rPr lang="en-IN" dirty="0"/>
              <a:t>Monitor the implementation of CSR projects and disclose CSR details in the Board's Report and on the company's website, where applicable.</a:t>
            </a:r>
          </a:p>
          <a:p>
            <a:endParaRPr lang="en-IN" dirty="0"/>
          </a:p>
        </p:txBody>
      </p:sp>
    </p:spTree>
    <p:extLst>
      <p:ext uri="{BB962C8B-B14F-4D97-AF65-F5344CB8AC3E}">
        <p14:creationId xmlns:p14="http://schemas.microsoft.com/office/powerpoint/2010/main" val="3769441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38210-2E0C-1697-5556-FC5ECAADBC19}"/>
              </a:ext>
            </a:extLst>
          </p:cNvPr>
          <p:cNvSpPr>
            <a:spLocks noGrp="1"/>
          </p:cNvSpPr>
          <p:nvPr>
            <p:ph type="title"/>
          </p:nvPr>
        </p:nvSpPr>
        <p:spPr>
          <a:xfrm>
            <a:off x="1066800" y="642594"/>
            <a:ext cx="10058400" cy="780961"/>
          </a:xfrm>
        </p:spPr>
        <p:txBody>
          <a:bodyPr>
            <a:normAutofit/>
          </a:bodyPr>
          <a:lstStyle/>
          <a:p>
            <a:r>
              <a:rPr lang="en-IN" sz="3600" b="1" dirty="0"/>
              <a:t>Schedule VII of the Companies Act, 2013</a:t>
            </a:r>
            <a:endParaRPr lang="en-IN" sz="3600" dirty="0"/>
          </a:p>
        </p:txBody>
      </p:sp>
      <p:sp>
        <p:nvSpPr>
          <p:cNvPr id="3" name="Content Placeholder 2">
            <a:extLst>
              <a:ext uri="{FF2B5EF4-FFF2-40B4-BE49-F238E27FC236}">
                <a16:creationId xmlns:a16="http://schemas.microsoft.com/office/drawing/2014/main" id="{3087E0F4-A75F-13A9-523F-A0404EF624DB}"/>
              </a:ext>
            </a:extLst>
          </p:cNvPr>
          <p:cNvSpPr>
            <a:spLocks noGrp="1"/>
          </p:cNvSpPr>
          <p:nvPr>
            <p:ph idx="1"/>
          </p:nvPr>
        </p:nvSpPr>
        <p:spPr>
          <a:xfrm>
            <a:off x="838200" y="1423555"/>
            <a:ext cx="4215581" cy="4791851"/>
          </a:xfrm>
        </p:spPr>
        <p:txBody>
          <a:bodyPr>
            <a:normAutofit fontScale="55000" lnSpcReduction="20000"/>
          </a:bodyPr>
          <a:lstStyle/>
          <a:p>
            <a:r>
              <a:rPr lang="en-IN" sz="3200" dirty="0"/>
              <a:t>Schedule VII specifies the activities that qualify as Corporate Social Responsibility (CSR). Some major areas include:</a:t>
            </a:r>
          </a:p>
          <a:p>
            <a:r>
              <a:rPr lang="en-IN" sz="3200" dirty="0"/>
              <a:t>Eradicating hunger, poverty, and malnutrition.</a:t>
            </a:r>
          </a:p>
          <a:p>
            <a:r>
              <a:rPr lang="en-IN" sz="3200" dirty="0"/>
              <a:t>Promoting healthcare and sanitation.</a:t>
            </a:r>
          </a:p>
          <a:p>
            <a:r>
              <a:rPr lang="en-IN" sz="3200" dirty="0"/>
              <a:t>Promoting education, including vocational and special education.</a:t>
            </a:r>
          </a:p>
          <a:p>
            <a:r>
              <a:rPr lang="en-IN" sz="3200" dirty="0"/>
              <a:t>Promoting gender equality and empowering women.</a:t>
            </a:r>
          </a:p>
          <a:p>
            <a:r>
              <a:rPr lang="en-IN" sz="3200" dirty="0"/>
              <a:t>Ensuring environmental sustainability and ecological balance.</a:t>
            </a:r>
          </a:p>
          <a:p>
            <a:r>
              <a:rPr lang="en-IN" sz="3200" dirty="0"/>
              <a:t>Protection of national heritage, art, and culture.</a:t>
            </a:r>
          </a:p>
          <a:p>
            <a:endParaRPr lang="en-IN" dirty="0"/>
          </a:p>
        </p:txBody>
      </p:sp>
      <p:sp>
        <p:nvSpPr>
          <p:cNvPr id="4" name="TextBox 3">
            <a:extLst>
              <a:ext uri="{FF2B5EF4-FFF2-40B4-BE49-F238E27FC236}">
                <a16:creationId xmlns:a16="http://schemas.microsoft.com/office/drawing/2014/main" id="{B4D0E438-B42C-0F7A-5C0C-E42D5E990521}"/>
              </a:ext>
            </a:extLst>
          </p:cNvPr>
          <p:cNvSpPr txBox="1"/>
          <p:nvPr/>
        </p:nvSpPr>
        <p:spPr>
          <a:xfrm>
            <a:off x="5282381" y="1326343"/>
            <a:ext cx="5533103" cy="5016758"/>
          </a:xfrm>
          <a:prstGeom prst="rect">
            <a:avLst/>
          </a:prstGeom>
          <a:noFill/>
        </p:spPr>
        <p:txBody>
          <a:bodyPr wrap="square" rtlCol="0">
            <a:spAutoFit/>
          </a:bodyPr>
          <a:lstStyle/>
          <a:p>
            <a:pPr marL="285750" indent="-285750">
              <a:buFont typeface="Arial" panose="020B0604020202020204" pitchFamily="34" charset="0"/>
              <a:buChar char="•"/>
            </a:pPr>
            <a:r>
              <a:rPr lang="en-IN" sz="2000" dirty="0"/>
              <a:t>Support for armed forces veterans, war widows, and their dependents.</a:t>
            </a:r>
          </a:p>
          <a:p>
            <a:pPr marL="285750" indent="-285750">
              <a:buFont typeface="Arial" panose="020B0604020202020204" pitchFamily="34" charset="0"/>
              <a:buChar char="•"/>
            </a:pPr>
            <a:r>
              <a:rPr lang="en-IN" sz="2000" dirty="0"/>
              <a:t>Promotion of rural sports, nationally recognized sports, Paralympic sports, and Olympic sports.</a:t>
            </a:r>
          </a:p>
          <a:p>
            <a:pPr marL="285750" indent="-285750">
              <a:buFont typeface="Arial" panose="020B0604020202020204" pitchFamily="34" charset="0"/>
              <a:buChar char="•"/>
            </a:pPr>
            <a:r>
              <a:rPr lang="en-IN" sz="2000" dirty="0"/>
              <a:t>Contributions to approved government relief and development funds.</a:t>
            </a:r>
          </a:p>
          <a:p>
            <a:pPr marL="285750" indent="-285750">
              <a:buFont typeface="Arial" panose="020B0604020202020204" pitchFamily="34" charset="0"/>
              <a:buChar char="•"/>
            </a:pPr>
            <a:r>
              <a:rPr lang="en-IN" sz="2000" dirty="0"/>
              <a:t>Rural development and slum area development projects.</a:t>
            </a:r>
          </a:p>
          <a:p>
            <a:pPr marL="285750" indent="-285750">
              <a:buFont typeface="Arial" panose="020B0604020202020204" pitchFamily="34" charset="0"/>
              <a:buChar char="•"/>
            </a:pPr>
            <a:r>
              <a:rPr lang="en-IN" sz="2000" dirty="0"/>
              <a:t>Disaster management, including relief, rehabilitation, and reconstruction.</a:t>
            </a:r>
          </a:p>
          <a:p>
            <a:r>
              <a:rPr lang="en-IN" sz="2000" dirty="0"/>
              <a:t>These provisions ensure that eligible companies contribute to the social, economic, and environmental development of the country through structured and accountable CSR initiatives.</a:t>
            </a:r>
          </a:p>
        </p:txBody>
      </p:sp>
    </p:spTree>
    <p:extLst>
      <p:ext uri="{BB962C8B-B14F-4D97-AF65-F5344CB8AC3E}">
        <p14:creationId xmlns:p14="http://schemas.microsoft.com/office/powerpoint/2010/main" val="388841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31EE-1B63-8496-5269-D6D2122C233D}"/>
              </a:ext>
            </a:extLst>
          </p:cNvPr>
          <p:cNvSpPr>
            <a:spLocks noGrp="1"/>
          </p:cNvSpPr>
          <p:nvPr>
            <p:ph type="title"/>
          </p:nvPr>
        </p:nvSpPr>
        <p:spPr/>
        <p:txBody>
          <a:bodyPr/>
          <a:lstStyle/>
          <a:p>
            <a:r>
              <a:rPr lang="en-IN" b="1" dirty="0"/>
              <a:t>Benefits of CSR</a:t>
            </a:r>
            <a:endParaRPr lang="en-IN" dirty="0"/>
          </a:p>
        </p:txBody>
      </p:sp>
      <p:sp>
        <p:nvSpPr>
          <p:cNvPr id="3" name="Content Placeholder 2">
            <a:extLst>
              <a:ext uri="{FF2B5EF4-FFF2-40B4-BE49-F238E27FC236}">
                <a16:creationId xmlns:a16="http://schemas.microsoft.com/office/drawing/2014/main" id="{C7DA9883-450B-84ED-A4DD-D444473D7603}"/>
              </a:ext>
            </a:extLst>
          </p:cNvPr>
          <p:cNvSpPr>
            <a:spLocks noGrp="1"/>
          </p:cNvSpPr>
          <p:nvPr>
            <p:ph idx="1"/>
          </p:nvPr>
        </p:nvSpPr>
        <p:spPr>
          <a:xfrm>
            <a:off x="838200" y="1690688"/>
            <a:ext cx="10515600" cy="4486275"/>
          </a:xfrm>
        </p:spPr>
        <p:txBody>
          <a:bodyPr>
            <a:normAutofit/>
          </a:bodyPr>
          <a:lstStyle/>
          <a:p>
            <a:r>
              <a:rPr lang="en-IN" b="1" dirty="0"/>
              <a:t>For Businesses</a:t>
            </a:r>
          </a:p>
          <a:p>
            <a:r>
              <a:rPr lang="en-IN" dirty="0"/>
              <a:t>Better brand image </a:t>
            </a:r>
          </a:p>
          <a:p>
            <a:r>
              <a:rPr lang="en-IN" dirty="0"/>
              <a:t>Higher profits </a:t>
            </a:r>
          </a:p>
          <a:p>
            <a:r>
              <a:rPr lang="en-IN" dirty="0"/>
              <a:t>Increased customer loyalty </a:t>
            </a:r>
          </a:p>
          <a:p>
            <a:r>
              <a:rPr lang="en-IN" dirty="0"/>
              <a:t>Competitive advantage </a:t>
            </a:r>
          </a:p>
          <a:p>
            <a:r>
              <a:rPr lang="en-IN" b="1" dirty="0"/>
              <a:t>For Society</a:t>
            </a:r>
          </a:p>
          <a:p>
            <a:r>
              <a:rPr lang="en-IN" dirty="0"/>
              <a:t>Better education </a:t>
            </a:r>
          </a:p>
          <a:p>
            <a:r>
              <a:rPr lang="en-IN" dirty="0"/>
              <a:t>Improved healthcare </a:t>
            </a:r>
          </a:p>
          <a:p>
            <a:r>
              <a:rPr lang="en-IN" dirty="0"/>
              <a:t>Environmental conservation </a:t>
            </a:r>
          </a:p>
          <a:p>
            <a:r>
              <a:rPr lang="en-IN" dirty="0"/>
              <a:t>Community development </a:t>
            </a:r>
          </a:p>
          <a:p>
            <a:endParaRPr lang="en-IN" dirty="0"/>
          </a:p>
        </p:txBody>
      </p:sp>
    </p:spTree>
    <p:extLst>
      <p:ext uri="{BB962C8B-B14F-4D97-AF65-F5344CB8AC3E}">
        <p14:creationId xmlns:p14="http://schemas.microsoft.com/office/powerpoint/2010/main" val="898212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063B-77B3-5C49-6CDB-9D737843C960}"/>
              </a:ext>
            </a:extLst>
          </p:cNvPr>
          <p:cNvSpPr>
            <a:spLocks noGrp="1"/>
          </p:cNvSpPr>
          <p:nvPr>
            <p:ph type="title"/>
          </p:nvPr>
        </p:nvSpPr>
        <p:spPr/>
        <p:txBody>
          <a:bodyPr/>
          <a:lstStyle/>
          <a:p>
            <a:r>
              <a:rPr lang="en-IN" b="1" dirty="0"/>
              <a:t>Challenges of CSR</a:t>
            </a:r>
            <a:endParaRPr lang="en-IN" dirty="0"/>
          </a:p>
        </p:txBody>
      </p:sp>
      <p:sp>
        <p:nvSpPr>
          <p:cNvPr id="3" name="Content Placeholder 2">
            <a:extLst>
              <a:ext uri="{FF2B5EF4-FFF2-40B4-BE49-F238E27FC236}">
                <a16:creationId xmlns:a16="http://schemas.microsoft.com/office/drawing/2014/main" id="{E3498C2D-8A1F-688F-F04E-057BB793F93C}"/>
              </a:ext>
            </a:extLst>
          </p:cNvPr>
          <p:cNvSpPr>
            <a:spLocks noGrp="1"/>
          </p:cNvSpPr>
          <p:nvPr>
            <p:ph idx="1"/>
          </p:nvPr>
        </p:nvSpPr>
        <p:spPr/>
        <p:txBody>
          <a:bodyPr/>
          <a:lstStyle/>
          <a:p>
            <a:r>
              <a:rPr lang="en-IN" dirty="0"/>
              <a:t>High implementation costs. </a:t>
            </a:r>
          </a:p>
          <a:p>
            <a:r>
              <a:rPr lang="en-IN" dirty="0"/>
              <a:t>Measuring CSR impact. </a:t>
            </a:r>
          </a:p>
          <a:p>
            <a:r>
              <a:rPr lang="en-IN" dirty="0"/>
              <a:t>Balancing profit with social responsibility. </a:t>
            </a:r>
          </a:p>
          <a:p>
            <a:r>
              <a:rPr lang="en-IN" dirty="0"/>
              <a:t>Lack of awareness. </a:t>
            </a:r>
          </a:p>
          <a:p>
            <a:r>
              <a:rPr lang="en-IN" dirty="0"/>
              <a:t>Ensuring transparency and accountability.</a:t>
            </a:r>
          </a:p>
          <a:p>
            <a:endParaRPr lang="en-IN" dirty="0"/>
          </a:p>
        </p:txBody>
      </p:sp>
    </p:spTree>
    <p:extLst>
      <p:ext uri="{BB962C8B-B14F-4D97-AF65-F5344CB8AC3E}">
        <p14:creationId xmlns:p14="http://schemas.microsoft.com/office/powerpoint/2010/main" val="3706048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8A1D-3453-D7B4-238F-B93CA6F5EB3B}"/>
              </a:ext>
            </a:extLst>
          </p:cNvPr>
          <p:cNvSpPr>
            <a:spLocks noGrp="1"/>
          </p:cNvSpPr>
          <p:nvPr>
            <p:ph type="title"/>
          </p:nvPr>
        </p:nvSpPr>
        <p:spPr/>
        <p:txBody>
          <a:bodyPr/>
          <a:lstStyle/>
          <a:p>
            <a:r>
              <a:rPr lang="en-IN" b="1" dirty="0"/>
              <a:t>Examples of CSR</a:t>
            </a:r>
            <a:endParaRPr lang="en-IN" dirty="0"/>
          </a:p>
        </p:txBody>
      </p:sp>
      <p:sp>
        <p:nvSpPr>
          <p:cNvPr id="3" name="Content Placeholder 2">
            <a:extLst>
              <a:ext uri="{FF2B5EF4-FFF2-40B4-BE49-F238E27FC236}">
                <a16:creationId xmlns:a16="http://schemas.microsoft.com/office/drawing/2014/main" id="{972D02D9-76F3-B73B-6082-1BA44E89007C}"/>
              </a:ext>
            </a:extLst>
          </p:cNvPr>
          <p:cNvSpPr>
            <a:spLocks noGrp="1"/>
          </p:cNvSpPr>
          <p:nvPr>
            <p:ph idx="1"/>
          </p:nvPr>
        </p:nvSpPr>
        <p:spPr/>
        <p:txBody>
          <a:bodyPr/>
          <a:lstStyle/>
          <a:p>
            <a:r>
              <a:rPr lang="en-IN" b="1" dirty="0"/>
              <a:t>Tata Group</a:t>
            </a:r>
            <a:r>
              <a:rPr lang="en-IN" dirty="0"/>
              <a:t> – Education, healthcare, and rural development. </a:t>
            </a:r>
          </a:p>
          <a:p>
            <a:r>
              <a:rPr lang="en-IN" b="1" dirty="0"/>
              <a:t>Infosys</a:t>
            </a:r>
            <a:r>
              <a:rPr lang="en-IN" dirty="0"/>
              <a:t> – Scholarships, digital education, and sustainability. </a:t>
            </a:r>
          </a:p>
          <a:p>
            <a:r>
              <a:rPr lang="en-IN" b="1" dirty="0"/>
              <a:t>Microsoft</a:t>
            </a:r>
            <a:r>
              <a:rPr lang="en-IN" dirty="0"/>
              <a:t> – Carbon reduction and digital skills programs. </a:t>
            </a:r>
          </a:p>
          <a:p>
            <a:r>
              <a:rPr lang="en-IN" b="1" dirty="0"/>
              <a:t>Unilever</a:t>
            </a:r>
            <a:r>
              <a:rPr lang="en-IN" dirty="0"/>
              <a:t> – Sustainable sourcing and waste reduction. </a:t>
            </a:r>
          </a:p>
          <a:p>
            <a:endParaRPr lang="en-IN" dirty="0"/>
          </a:p>
        </p:txBody>
      </p:sp>
    </p:spTree>
    <p:extLst>
      <p:ext uri="{BB962C8B-B14F-4D97-AF65-F5344CB8AC3E}">
        <p14:creationId xmlns:p14="http://schemas.microsoft.com/office/powerpoint/2010/main" val="2616747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CC1-918D-C6AE-AFE3-DDB04B46AEA5}"/>
              </a:ext>
            </a:extLst>
          </p:cNvPr>
          <p:cNvSpPr>
            <a:spLocks noGrp="1"/>
          </p:cNvSpPr>
          <p:nvPr>
            <p:ph type="title"/>
          </p:nvPr>
        </p:nvSpPr>
        <p:spPr/>
        <p:txBody>
          <a:bodyPr/>
          <a:lstStyle/>
          <a:p>
            <a:r>
              <a:rPr lang="en-IN" b="1" dirty="0"/>
              <a:t>Conclusion</a:t>
            </a:r>
            <a:endParaRPr lang="en-IN" dirty="0"/>
          </a:p>
        </p:txBody>
      </p:sp>
      <p:sp>
        <p:nvSpPr>
          <p:cNvPr id="3" name="Content Placeholder 2">
            <a:extLst>
              <a:ext uri="{FF2B5EF4-FFF2-40B4-BE49-F238E27FC236}">
                <a16:creationId xmlns:a16="http://schemas.microsoft.com/office/drawing/2014/main" id="{CC5CCEE5-F9A1-1C4C-0956-6412F1D69BE2}"/>
              </a:ext>
            </a:extLst>
          </p:cNvPr>
          <p:cNvSpPr>
            <a:spLocks noGrp="1"/>
          </p:cNvSpPr>
          <p:nvPr>
            <p:ph idx="1"/>
          </p:nvPr>
        </p:nvSpPr>
        <p:spPr/>
        <p:txBody>
          <a:bodyPr/>
          <a:lstStyle/>
          <a:p>
            <a:r>
              <a:rPr lang="en-IN" dirty="0"/>
              <a:t>CSR helps businesses become socially and environmentally responsible. </a:t>
            </a:r>
          </a:p>
          <a:p>
            <a:r>
              <a:rPr lang="en-IN" dirty="0"/>
              <a:t>It benefits companies, employees, customers, and society. </a:t>
            </a:r>
          </a:p>
          <a:p>
            <a:r>
              <a:rPr lang="en-IN" dirty="0"/>
              <a:t>Sustainable business practices lead to long-term growth and positive social impact.</a:t>
            </a:r>
          </a:p>
          <a:p>
            <a:endParaRPr lang="en-IN" dirty="0"/>
          </a:p>
        </p:txBody>
      </p:sp>
    </p:spTree>
    <p:extLst>
      <p:ext uri="{BB962C8B-B14F-4D97-AF65-F5344CB8AC3E}">
        <p14:creationId xmlns:p14="http://schemas.microsoft.com/office/powerpoint/2010/main" val="1121921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32</TotalTime>
  <Words>645</Words>
  <Application>Microsoft Office PowerPoint</Application>
  <PresentationFormat>Widescreen</PresentationFormat>
  <Paragraphs>105</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Times New Roman</vt:lpstr>
      <vt:lpstr>Savon</vt:lpstr>
      <vt:lpstr>RESEARCH PROJECT REPORT IN FULFILMENT OF SUMMER INTERNSHIP PROJECT</vt:lpstr>
      <vt:lpstr>What is CSR?</vt:lpstr>
      <vt:lpstr>Objectives of CSR</vt:lpstr>
      <vt:lpstr>Types of CSR</vt:lpstr>
      <vt:lpstr>CSR PYRAMID</vt:lpstr>
      <vt:lpstr>CSR in India </vt:lpstr>
      <vt:lpstr>Section 135 of the Companies Act, 2013</vt:lpstr>
      <vt:lpstr>Schedule VII of the Companies Act, 2013</vt:lpstr>
      <vt:lpstr>Benefits of CSR</vt:lpstr>
      <vt:lpstr>Challenges of CSR</vt:lpstr>
      <vt:lpstr>Examples of CSR</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2</cp:revision>
  <dcterms:created xsi:type="dcterms:W3CDTF">2026-07-04T08:55:38Z</dcterms:created>
  <dcterms:modified xsi:type="dcterms:W3CDTF">2026-07-06T04:40:37Z</dcterms:modified>
</cp:coreProperties>
</file>